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98" r:id="rId8"/>
    <p:sldId id="300" r:id="rId9"/>
    <p:sldId id="301" r:id="rId10"/>
    <p:sldId id="302" r:id="rId11"/>
    <p:sldId id="305" r:id="rId12"/>
    <p:sldId id="306" r:id="rId13"/>
    <p:sldId id="307" r:id="rId14"/>
    <p:sldId id="308" r:id="rId15"/>
    <p:sldId id="309" r:id="rId16"/>
    <p:sldId id="310" r:id="rId17"/>
    <p:sldId id="311" r:id="rId18"/>
    <p:sldId id="312" r:id="rId19"/>
    <p:sldId id="313" r:id="rId20"/>
    <p:sldId id="314" r:id="rId21"/>
    <p:sldId id="319" r:id="rId22"/>
    <p:sldId id="335" r:id="rId23"/>
    <p:sldId id="317" r:id="rId24"/>
    <p:sldId id="318" r:id="rId25"/>
    <p:sldId id="320" r:id="rId26"/>
    <p:sldId id="321" r:id="rId27"/>
    <p:sldId id="322" r:id="rId28"/>
    <p:sldId id="323" r:id="rId29"/>
    <p:sldId id="324" r:id="rId30"/>
    <p:sldId id="325" r:id="rId31"/>
    <p:sldId id="327" r:id="rId32"/>
    <p:sldId id="328" r:id="rId33"/>
    <p:sldId id="329" r:id="rId34"/>
    <p:sldId id="334" r:id="rId35"/>
    <p:sldId id="331" r:id="rId36"/>
  </p:sldIdLst>
  <p:sldSz cx="12190413" cy="6859588"/>
  <p:notesSz cx="6858000" cy="9296400"/>
  <p:defaultTextStyle>
    <a:defPPr>
      <a:defRPr lang="es-ES_tradnl"/>
    </a:defPPr>
    <a:lvl1pPr marL="0" algn="l" defTabSz="1116300" rtl="0" eaLnBrk="1" latinLnBrk="0" hangingPunct="1">
      <a:defRPr sz="2200" kern="1200">
        <a:solidFill>
          <a:schemeClr val="tx1"/>
        </a:solidFill>
        <a:latin typeface="+mn-lt"/>
        <a:ea typeface="+mn-ea"/>
        <a:cs typeface="+mn-cs"/>
      </a:defRPr>
    </a:lvl1pPr>
    <a:lvl2pPr marL="558150" algn="l" defTabSz="1116300" rtl="0" eaLnBrk="1" latinLnBrk="0" hangingPunct="1">
      <a:defRPr sz="2200" kern="1200">
        <a:solidFill>
          <a:schemeClr val="tx1"/>
        </a:solidFill>
        <a:latin typeface="+mn-lt"/>
        <a:ea typeface="+mn-ea"/>
        <a:cs typeface="+mn-cs"/>
      </a:defRPr>
    </a:lvl2pPr>
    <a:lvl3pPr marL="1116300" algn="l" defTabSz="1116300" rtl="0" eaLnBrk="1" latinLnBrk="0" hangingPunct="1">
      <a:defRPr sz="2200" kern="1200">
        <a:solidFill>
          <a:schemeClr val="tx1"/>
        </a:solidFill>
        <a:latin typeface="+mn-lt"/>
        <a:ea typeface="+mn-ea"/>
        <a:cs typeface="+mn-cs"/>
      </a:defRPr>
    </a:lvl3pPr>
    <a:lvl4pPr marL="1674449" algn="l" defTabSz="1116300" rtl="0" eaLnBrk="1" latinLnBrk="0" hangingPunct="1">
      <a:defRPr sz="2200" kern="1200">
        <a:solidFill>
          <a:schemeClr val="tx1"/>
        </a:solidFill>
        <a:latin typeface="+mn-lt"/>
        <a:ea typeface="+mn-ea"/>
        <a:cs typeface="+mn-cs"/>
      </a:defRPr>
    </a:lvl4pPr>
    <a:lvl5pPr marL="2232599" algn="l" defTabSz="1116300" rtl="0" eaLnBrk="1" latinLnBrk="0" hangingPunct="1">
      <a:defRPr sz="2200" kern="1200">
        <a:solidFill>
          <a:schemeClr val="tx1"/>
        </a:solidFill>
        <a:latin typeface="+mn-lt"/>
        <a:ea typeface="+mn-ea"/>
        <a:cs typeface="+mn-cs"/>
      </a:defRPr>
    </a:lvl5pPr>
    <a:lvl6pPr marL="2790749" algn="l" defTabSz="1116300" rtl="0" eaLnBrk="1" latinLnBrk="0" hangingPunct="1">
      <a:defRPr sz="2200" kern="1200">
        <a:solidFill>
          <a:schemeClr val="tx1"/>
        </a:solidFill>
        <a:latin typeface="+mn-lt"/>
        <a:ea typeface="+mn-ea"/>
        <a:cs typeface="+mn-cs"/>
      </a:defRPr>
    </a:lvl6pPr>
    <a:lvl7pPr marL="3348899" algn="l" defTabSz="1116300" rtl="0" eaLnBrk="1" latinLnBrk="0" hangingPunct="1">
      <a:defRPr sz="2200" kern="1200">
        <a:solidFill>
          <a:schemeClr val="tx1"/>
        </a:solidFill>
        <a:latin typeface="+mn-lt"/>
        <a:ea typeface="+mn-ea"/>
        <a:cs typeface="+mn-cs"/>
      </a:defRPr>
    </a:lvl7pPr>
    <a:lvl8pPr marL="3907048" algn="l" defTabSz="1116300" rtl="0" eaLnBrk="1" latinLnBrk="0" hangingPunct="1">
      <a:defRPr sz="2200" kern="1200">
        <a:solidFill>
          <a:schemeClr val="tx1"/>
        </a:solidFill>
        <a:latin typeface="+mn-lt"/>
        <a:ea typeface="+mn-ea"/>
        <a:cs typeface="+mn-cs"/>
      </a:defRPr>
    </a:lvl8pPr>
    <a:lvl9pPr marL="4465198" algn="l" defTabSz="111630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67"/>
  </p:normalViewPr>
  <p:slideViewPr>
    <p:cSldViewPr snapToGrid="0" snapToObjects="1">
      <p:cViewPr varScale="1">
        <p:scale>
          <a:sx n="86" d="100"/>
          <a:sy n="86" d="100"/>
        </p:scale>
        <p:origin x="-666" y="-90"/>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AA-Control%20Elvia\2017\Asamblea%20a%20oct\Para%20graficas.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cuments\Elvia\Para%20grafica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O"/>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5418416702568755"/>
          <c:y val="4.2755758882095082E-2"/>
          <c:w val="0.84581583297431606"/>
          <c:h val="0.73086141093282164"/>
        </c:manualLayout>
      </c:layout>
      <c:bar3DChart>
        <c:barDir val="col"/>
        <c:grouping val="clustered"/>
        <c:ser>
          <c:idx val="0"/>
          <c:order val="0"/>
          <c:tx>
            <c:strRef>
              <c:f>Hoja1!$C$50</c:f>
              <c:strCache>
                <c:ptCount val="1"/>
                <c:pt idx="0">
                  <c:v> Presupuesto Inicial</c:v>
                </c:pt>
              </c:strCache>
            </c:strRef>
          </c:tx>
          <c:spPr>
            <a:solidFill>
              <a:schemeClr val="accent1"/>
            </a:solidFill>
            <a:ln>
              <a:solidFill>
                <a:schemeClr val="bg1"/>
              </a:solidFill>
            </a:ln>
            <a:effectLst/>
            <a:sp3d>
              <a:contourClr>
                <a:schemeClr val="bg1"/>
              </a:contourClr>
            </a:sp3d>
          </c:spPr>
          <c:cat>
            <c:strRef>
              <c:f>Hoja1!$B$51:$B$53</c:f>
              <c:strCache>
                <c:ptCount val="3"/>
                <c:pt idx="0">
                  <c:v>Libre Destinacion</c:v>
                </c:pt>
                <c:pt idx="1">
                  <c:v>Destinacion Especifica</c:v>
                </c:pt>
                <c:pt idx="2">
                  <c:v>Total</c:v>
                </c:pt>
              </c:strCache>
            </c:strRef>
          </c:cat>
          <c:val>
            <c:numRef>
              <c:f>Hoja1!$C$51:$C$53</c:f>
              <c:numCache>
                <c:formatCode>#,##0</c:formatCode>
                <c:ptCount val="3"/>
                <c:pt idx="0">
                  <c:v>2500</c:v>
                </c:pt>
                <c:pt idx="1">
                  <c:v>15306.439176</c:v>
                </c:pt>
                <c:pt idx="2">
                  <c:v>17806.439175999996</c:v>
                </c:pt>
              </c:numCache>
            </c:numRef>
          </c:val>
        </c:ser>
        <c:ser>
          <c:idx val="1"/>
          <c:order val="1"/>
          <c:tx>
            <c:strRef>
              <c:f>Hoja1!$D$50</c:f>
              <c:strCache>
                <c:ptCount val="1"/>
                <c:pt idx="0">
                  <c:v>Presupuesto ActuaL</c:v>
                </c:pt>
              </c:strCache>
            </c:strRef>
          </c:tx>
          <c:spPr>
            <a:solidFill>
              <a:srgbClr val="C00000"/>
            </a:solidFill>
            <a:ln>
              <a:solidFill>
                <a:schemeClr val="bg1"/>
              </a:solidFill>
            </a:ln>
            <a:effectLst/>
            <a:sp3d>
              <a:contourClr>
                <a:schemeClr val="bg1"/>
              </a:contourClr>
            </a:sp3d>
          </c:spPr>
          <c:cat>
            <c:strRef>
              <c:f>Hoja1!$B$51:$B$53</c:f>
              <c:strCache>
                <c:ptCount val="3"/>
                <c:pt idx="0">
                  <c:v>Libre Destinacion</c:v>
                </c:pt>
                <c:pt idx="1">
                  <c:v>Destinacion Especifica</c:v>
                </c:pt>
                <c:pt idx="2">
                  <c:v>Total</c:v>
                </c:pt>
              </c:strCache>
            </c:strRef>
          </c:cat>
          <c:val>
            <c:numRef>
              <c:f>Hoja1!$D$51:$D$53</c:f>
              <c:numCache>
                <c:formatCode>#,##0</c:formatCode>
                <c:ptCount val="3"/>
                <c:pt idx="0">
                  <c:v>2500</c:v>
                </c:pt>
                <c:pt idx="1">
                  <c:v>28484.856373999992</c:v>
                </c:pt>
                <c:pt idx="2">
                  <c:v>30984.856373999992</c:v>
                </c:pt>
              </c:numCache>
            </c:numRef>
          </c:val>
        </c:ser>
        <c:ser>
          <c:idx val="2"/>
          <c:order val="2"/>
          <c:tx>
            <c:strRef>
              <c:f>Hoja1!$I$50</c:f>
              <c:strCache>
                <c:ptCount val="1"/>
                <c:pt idx="0">
                  <c:v>Ejecución ($)</c:v>
                </c:pt>
              </c:strCache>
            </c:strRef>
          </c:tx>
          <c:spPr>
            <a:solidFill>
              <a:srgbClr val="00B050"/>
            </a:solidFill>
          </c:spPr>
          <c:cat>
            <c:strRef>
              <c:f>Hoja1!$B$51:$B$53</c:f>
              <c:strCache>
                <c:ptCount val="3"/>
                <c:pt idx="0">
                  <c:v>Libre Destinacion</c:v>
                </c:pt>
                <c:pt idx="1">
                  <c:v>Destinacion Especifica</c:v>
                </c:pt>
                <c:pt idx="2">
                  <c:v>Total</c:v>
                </c:pt>
              </c:strCache>
            </c:strRef>
          </c:cat>
          <c:val>
            <c:numRef>
              <c:f>Hoja1!$I$51:$I$53</c:f>
              <c:numCache>
                <c:formatCode>#,##0</c:formatCode>
                <c:ptCount val="3"/>
                <c:pt idx="0">
                  <c:v>1995.2846039999999</c:v>
                </c:pt>
                <c:pt idx="1">
                  <c:v>8253.6241449999998</c:v>
                </c:pt>
                <c:pt idx="2">
                  <c:v>10248.908749</c:v>
                </c:pt>
              </c:numCache>
            </c:numRef>
          </c:val>
        </c:ser>
        <c:ser>
          <c:idx val="3"/>
          <c:order val="3"/>
          <c:tx>
            <c:strRef>
              <c:f>Hoja1!$J$50</c:f>
              <c:strCache>
                <c:ptCount val="1"/>
                <c:pt idx="0">
                  <c:v>Ejecución (%)</c:v>
                </c:pt>
              </c:strCache>
            </c:strRef>
          </c:tx>
          <c:cat>
            <c:strRef>
              <c:f>Hoja1!$B$51:$B$53</c:f>
              <c:strCache>
                <c:ptCount val="3"/>
                <c:pt idx="0">
                  <c:v>Libre Destinacion</c:v>
                </c:pt>
                <c:pt idx="1">
                  <c:v>Destinacion Especifica</c:v>
                </c:pt>
                <c:pt idx="2">
                  <c:v>Total</c:v>
                </c:pt>
              </c:strCache>
            </c:strRef>
          </c:cat>
          <c:val>
            <c:numRef>
              <c:f>Hoja1!$J$51:$J$53</c:f>
              <c:numCache>
                <c:formatCode>[$-240A]0.00%</c:formatCode>
                <c:ptCount val="3"/>
                <c:pt idx="0">
                  <c:v>0.79811384159999998</c:v>
                </c:pt>
                <c:pt idx="1">
                  <c:v>0.28975480994643982</c:v>
                </c:pt>
                <c:pt idx="2">
                  <c:v>0.33077154288828847</c:v>
                </c:pt>
              </c:numCache>
            </c:numRef>
          </c:val>
        </c:ser>
        <c:shape val="box"/>
        <c:axId val="67489792"/>
        <c:axId val="67491328"/>
        <c:axId val="0"/>
      </c:bar3DChart>
      <c:catAx>
        <c:axId val="6748979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67491328"/>
        <c:crosses val="autoZero"/>
        <c:auto val="1"/>
        <c:lblAlgn val="ctr"/>
        <c:lblOffset val="100"/>
      </c:catAx>
      <c:valAx>
        <c:axId val="6749132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s-CO" sz="1000" b="1"/>
                  <a:t>valor</a:t>
                </a:r>
                <a:r>
                  <a:rPr lang="es-CO" sz="1000" b="1" baseline="0"/>
                  <a:t> en millones de $</a:t>
                </a:r>
                <a:endParaRPr lang="es-CO" sz="1000" b="1"/>
              </a:p>
            </c:rich>
          </c:tx>
          <c:layout>
            <c:manualLayout>
              <c:xMode val="edge"/>
              <c:yMode val="edge"/>
              <c:x val="1.1719767691462657E-2"/>
              <c:y val="0.31068490740333438"/>
            </c:manualLayout>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748979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O"/>
  <c:style val="10"/>
  <c:chart>
    <c:title>
      <c:tx>
        <c:rich>
          <a:bodyPr/>
          <a:lstStyle/>
          <a:p>
            <a:pPr>
              <a:defRPr sz="1000" b="0" i="0" u="none" strike="noStrike" baseline="0">
                <a:solidFill>
                  <a:srgbClr val="008000"/>
                </a:solidFill>
                <a:latin typeface="Calibri"/>
                <a:ea typeface="Calibri"/>
                <a:cs typeface="Calibri"/>
              </a:defRPr>
            </a:pPr>
            <a:r>
              <a:rPr lang="en-US" sz="1800" b="1" i="0" baseline="0">
                <a:solidFill>
                  <a:srgbClr val="008000"/>
                </a:solidFill>
                <a:effectLst/>
              </a:rPr>
              <a:t>RECURSOS DE GESTION 2017</a:t>
            </a:r>
            <a:endParaRPr lang="es-CO" sz="1050">
              <a:solidFill>
                <a:srgbClr val="008000"/>
              </a:solidFill>
              <a:effectLst/>
            </a:endParaRPr>
          </a:p>
        </c:rich>
      </c:tx>
      <c:layout>
        <c:manualLayout>
          <c:xMode val="edge"/>
          <c:yMode val="edge"/>
          <c:x val="0.35017339461526586"/>
          <c:y val="0.12181761674451964"/>
        </c:manualLayout>
      </c:layout>
      <c:spPr>
        <a:solidFill>
          <a:schemeClr val="bg1"/>
        </a:solidFill>
        <a:ln w="3175">
          <a:solidFill>
            <a:schemeClr val="tx1"/>
          </a:solidFill>
        </a:ln>
      </c:spPr>
    </c:title>
    <c:view3D>
      <c:depthPercent val="100"/>
      <c:rAngAx val="1"/>
    </c:view3D>
    <c:plotArea>
      <c:layout>
        <c:manualLayout>
          <c:layoutTarget val="inner"/>
          <c:xMode val="edge"/>
          <c:yMode val="edge"/>
          <c:x val="0.17827630851076426"/>
          <c:y val="1.9516270631571953E-2"/>
          <c:w val="0.89929995543010322"/>
          <c:h val="0.67898602325753343"/>
        </c:manualLayout>
      </c:layout>
      <c:bar3DChart>
        <c:barDir val="col"/>
        <c:grouping val="clustered"/>
        <c:ser>
          <c:idx val="0"/>
          <c:order val="0"/>
          <c:tx>
            <c:strRef>
              <c:f>Hoja1!$E$113</c:f>
              <c:strCache>
                <c:ptCount val="1"/>
                <c:pt idx="0">
                  <c:v>Planeados para 2017</c:v>
                </c:pt>
              </c:strCache>
            </c:strRef>
          </c:tx>
          <c:spPr>
            <a:solidFill>
              <a:schemeClr val="tx2">
                <a:lumMod val="75000"/>
              </a:schemeClr>
            </a:solidFill>
          </c:spPr>
          <c:cat>
            <c:strRef>
              <c:f>Hoja1!$B$114:$B$118</c:f>
              <c:strCache>
                <c:ptCount val="5"/>
                <c:pt idx="0">
                  <c:v>Adaptación y mitigación al cambio climático</c:v>
                </c:pt>
                <c:pt idx="1">
                  <c:v>Protección y conservación del recurso hídrico</c:v>
                </c:pt>
                <c:pt idx="2">
                  <c:v>Conservación de ecosistemas estratégicos</c:v>
                </c:pt>
                <c:pt idx="3">
                  <c:v>Educación y cultura ambiental</c:v>
                </c:pt>
                <c:pt idx="4">
                  <c:v>TOTAL</c:v>
                </c:pt>
              </c:strCache>
            </c:strRef>
          </c:cat>
          <c:val>
            <c:numRef>
              <c:f>Hoja1!$E$114:$E$118</c:f>
              <c:numCache>
                <c:formatCode>[$-240A]#,##0</c:formatCode>
                <c:ptCount val="5"/>
                <c:pt idx="0">
                  <c:v>860</c:v>
                </c:pt>
                <c:pt idx="1">
                  <c:v>4540</c:v>
                </c:pt>
                <c:pt idx="2">
                  <c:v>1900</c:v>
                </c:pt>
                <c:pt idx="3">
                  <c:v>475</c:v>
                </c:pt>
                <c:pt idx="4">
                  <c:v>7775</c:v>
                </c:pt>
              </c:numCache>
            </c:numRef>
          </c:val>
        </c:ser>
        <c:ser>
          <c:idx val="1"/>
          <c:order val="1"/>
          <c:tx>
            <c:strRef>
              <c:f>Hoja1!$F$113</c:f>
              <c:strCache>
                <c:ptCount val="1"/>
                <c:pt idx="0">
                  <c:v>Logrados 2017 a Oct</c:v>
                </c:pt>
              </c:strCache>
            </c:strRef>
          </c:tx>
          <c:spPr>
            <a:solidFill>
              <a:schemeClr val="accent2">
                <a:lumMod val="50000"/>
              </a:schemeClr>
            </a:solidFill>
          </c:spPr>
          <c:cat>
            <c:strRef>
              <c:f>Hoja1!$B$114:$B$118</c:f>
              <c:strCache>
                <c:ptCount val="5"/>
                <c:pt idx="0">
                  <c:v>Adaptación y mitigación al cambio climático</c:v>
                </c:pt>
                <c:pt idx="1">
                  <c:v>Protección y conservación del recurso hídrico</c:v>
                </c:pt>
                <c:pt idx="2">
                  <c:v>Conservación de ecosistemas estratégicos</c:v>
                </c:pt>
                <c:pt idx="3">
                  <c:v>Educación y cultura ambiental</c:v>
                </c:pt>
                <c:pt idx="4">
                  <c:v>TOTAL</c:v>
                </c:pt>
              </c:strCache>
            </c:strRef>
          </c:cat>
          <c:val>
            <c:numRef>
              <c:f>Hoja1!$F$114:$F$118</c:f>
              <c:numCache>
                <c:formatCode>[$-240A]#,##0</c:formatCode>
                <c:ptCount val="5"/>
                <c:pt idx="0">
                  <c:v>218.78100000000001</c:v>
                </c:pt>
                <c:pt idx="1">
                  <c:v>96.569954999999993</c:v>
                </c:pt>
                <c:pt idx="2">
                  <c:v>4738.6182750000044</c:v>
                </c:pt>
                <c:pt idx="3">
                  <c:v>293.99131999999685</c:v>
                </c:pt>
                <c:pt idx="4">
                  <c:v>5347.9605500000007</c:v>
                </c:pt>
              </c:numCache>
            </c:numRef>
          </c:val>
        </c:ser>
        <c:ser>
          <c:idx val="2"/>
          <c:order val="2"/>
          <c:tx>
            <c:strRef>
              <c:f>Hoja1!$G$113</c:f>
              <c:strCache>
                <c:ptCount val="1"/>
                <c:pt idx="0">
                  <c:v>En Proceso de Formalizac</c:v>
                </c:pt>
              </c:strCache>
            </c:strRef>
          </c:tx>
          <c:spPr>
            <a:solidFill>
              <a:srgbClr val="008000"/>
            </a:solidFill>
          </c:spPr>
          <c:cat>
            <c:strRef>
              <c:f>Hoja1!$B$114:$B$118</c:f>
              <c:strCache>
                <c:ptCount val="5"/>
                <c:pt idx="0">
                  <c:v>Adaptación y mitigación al cambio climático</c:v>
                </c:pt>
                <c:pt idx="1">
                  <c:v>Protección y conservación del recurso hídrico</c:v>
                </c:pt>
                <c:pt idx="2">
                  <c:v>Conservación de ecosistemas estratégicos</c:v>
                </c:pt>
                <c:pt idx="3">
                  <c:v>Educación y cultura ambiental</c:v>
                </c:pt>
                <c:pt idx="4">
                  <c:v>TOTAL</c:v>
                </c:pt>
              </c:strCache>
            </c:strRef>
          </c:cat>
          <c:val>
            <c:numRef>
              <c:f>Hoja1!$G$114:$G$118</c:f>
              <c:numCache>
                <c:formatCode>[$-240A]#,##0</c:formatCode>
                <c:ptCount val="5"/>
                <c:pt idx="0">
                  <c:v>218.78100000000001</c:v>
                </c:pt>
                <c:pt idx="1">
                  <c:v>1844.438488</c:v>
                </c:pt>
                <c:pt idx="2">
                  <c:v>5178.9685440000003</c:v>
                </c:pt>
                <c:pt idx="3">
                  <c:v>293.99131999999685</c:v>
                </c:pt>
                <c:pt idx="4">
                  <c:v>7536.1793519999992</c:v>
                </c:pt>
              </c:numCache>
            </c:numRef>
          </c:val>
        </c:ser>
        <c:gapWidth val="95"/>
        <c:gapDepth val="95"/>
        <c:shape val="box"/>
        <c:axId val="68967424"/>
        <c:axId val="68977408"/>
        <c:axId val="0"/>
      </c:bar3DChart>
      <c:catAx>
        <c:axId val="68967424"/>
        <c:scaling>
          <c:orientation val="minMax"/>
        </c:scaling>
        <c:axPos val="b"/>
        <c:numFmt formatCode="General" sourceLinked="1"/>
        <c:majorTickMark val="none"/>
        <c:tickLblPos val="nextTo"/>
        <c:spPr>
          <a:ln>
            <a:solidFill>
              <a:sysClr val="windowText" lastClr="000000"/>
            </a:solidFill>
          </a:ln>
        </c:spPr>
        <c:txPr>
          <a:bodyPr rot="0" vert="horz"/>
          <a:lstStyle/>
          <a:p>
            <a:pPr>
              <a:defRPr sz="1000" b="0" i="0" u="none" strike="noStrike" baseline="0">
                <a:solidFill>
                  <a:srgbClr val="333333"/>
                </a:solidFill>
                <a:latin typeface="Calibri"/>
                <a:ea typeface="Calibri"/>
                <a:cs typeface="Calibri"/>
              </a:defRPr>
            </a:pPr>
            <a:endParaRPr lang="es-CO"/>
          </a:p>
        </c:txPr>
        <c:crossAx val="68977408"/>
        <c:crosses val="autoZero"/>
        <c:auto val="1"/>
        <c:lblAlgn val="ctr"/>
        <c:lblOffset val="100"/>
      </c:catAx>
      <c:valAx>
        <c:axId val="68977408"/>
        <c:scaling>
          <c:orientation val="minMax"/>
        </c:scaling>
        <c:axPos val="l"/>
        <c:majorGridlines/>
        <c:numFmt formatCode="[$-240A]#,##0" sourceLinked="1"/>
        <c:majorTickMark val="none"/>
        <c:tickLblPos val="nextTo"/>
        <c:txPr>
          <a:bodyPr rot="0" vert="horz"/>
          <a:lstStyle/>
          <a:p>
            <a:pPr>
              <a:defRPr sz="1000" b="0" i="0" u="none" strike="noStrike" baseline="0">
                <a:solidFill>
                  <a:srgbClr val="333333"/>
                </a:solidFill>
                <a:latin typeface="Calibri"/>
                <a:ea typeface="Calibri"/>
                <a:cs typeface="Calibri"/>
              </a:defRPr>
            </a:pPr>
            <a:endParaRPr lang="es-CO"/>
          </a:p>
        </c:txPr>
        <c:crossAx val="68967424"/>
        <c:crosses val="autoZero"/>
        <c:crossBetween val="between"/>
      </c:valAx>
      <c:dTable>
        <c:showHorzBorder val="1"/>
        <c:showVertBorder val="1"/>
        <c:showOutline val="1"/>
        <c:showKeys val="1"/>
        <c:spPr>
          <a:ln>
            <a:solidFill>
              <a:schemeClr val="tx1"/>
            </a:solidFill>
          </a:ln>
        </c:spPr>
        <c:txPr>
          <a:bodyPr/>
          <a:lstStyle/>
          <a:p>
            <a:pPr rtl="0">
              <a:defRPr sz="900" b="1" i="0" u="none" strike="noStrike" baseline="0">
                <a:solidFill>
                  <a:srgbClr val="333333"/>
                </a:solidFill>
                <a:latin typeface="Calibri"/>
                <a:ea typeface="Calibri"/>
                <a:cs typeface="Calibri"/>
              </a:defRPr>
            </a:pPr>
            <a:endParaRPr lang="es-CO"/>
          </a:p>
        </c:txPr>
      </c:dTable>
      <c:spPr>
        <a:noFill/>
        <a:ln w="25400">
          <a:solidFill>
            <a:schemeClr val="tx1"/>
          </a:solidFill>
        </a:ln>
      </c:spPr>
    </c:plotArea>
    <c:plotVisOnly val="1"/>
    <c:dispBlanksAs val="gap"/>
  </c:chart>
  <c:spPr>
    <a:solidFill>
      <a:schemeClr val="lt1"/>
    </a:solidFill>
    <a:ln w="25400" cap="flat" cmpd="sng" algn="ctr">
      <a:solidFill>
        <a:schemeClr val="dk1"/>
      </a:solidFill>
      <a:prstDash val="solid"/>
    </a:ln>
    <a:effectLst/>
  </c:spPr>
  <c:txPr>
    <a:bodyPr/>
    <a:lstStyle/>
    <a:p>
      <a:pPr>
        <a:defRPr sz="1000" b="0" i="0" u="none" strike="noStrike" baseline="0">
          <a:solidFill>
            <a:srgbClr val="333333"/>
          </a:solidFill>
          <a:latin typeface="Calibri"/>
          <a:ea typeface="Calibri"/>
          <a:cs typeface="Calibri"/>
        </a:defRPr>
      </a:pPr>
      <a:endParaRPr lang="es-CO"/>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0.06593</cdr:x>
      <cdr:y>0.40559</cdr:y>
    </cdr:from>
    <cdr:to>
      <cdr:x>0.14952</cdr:x>
      <cdr:y>0.61135</cdr:y>
    </cdr:to>
    <cdr:sp macro="" textlink="">
      <cdr:nvSpPr>
        <cdr:cNvPr id="2" name="CuadroTexto 1"/>
        <cdr:cNvSpPr txBox="1"/>
      </cdr:nvSpPr>
      <cdr:spPr>
        <a:xfrm xmlns:a="http://schemas.openxmlformats.org/drawingml/2006/main">
          <a:off x="721181" y="180249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282" y="1122623"/>
            <a:ext cx="10361851" cy="2388153"/>
          </a:xfrm>
        </p:spPr>
        <p:txBody>
          <a:bodyPr anchor="b"/>
          <a:lstStyle>
            <a:lvl1pPr algn="ctr">
              <a:defRPr sz="7300"/>
            </a:lvl1pPr>
          </a:lstStyle>
          <a:p>
            <a:r>
              <a:rPr lang="es-ES_tradnl" smtClean="0"/>
              <a:t>Clic para editar título</a:t>
            </a:r>
            <a:endParaRPr lang="en-US" dirty="0"/>
          </a:p>
        </p:txBody>
      </p:sp>
      <p:sp>
        <p:nvSpPr>
          <p:cNvPr id="3" name="Subtitle 2"/>
          <p:cNvSpPr>
            <a:spLocks noGrp="1"/>
          </p:cNvSpPr>
          <p:nvPr>
            <p:ph type="subTitle" idx="1"/>
          </p:nvPr>
        </p:nvSpPr>
        <p:spPr>
          <a:xfrm>
            <a:off x="1523802" y="3602872"/>
            <a:ext cx="9142810" cy="1656146"/>
          </a:xfrm>
        </p:spPr>
        <p:txBody>
          <a:bodyPr/>
          <a:lstStyle>
            <a:lvl1pPr marL="0" indent="0" algn="ctr">
              <a:buNone/>
              <a:defRPr sz="2900"/>
            </a:lvl1pPr>
            <a:lvl2pPr marL="558150" indent="0" algn="ctr">
              <a:buNone/>
              <a:defRPr sz="2400"/>
            </a:lvl2pPr>
            <a:lvl3pPr marL="1116300" indent="0" algn="ctr">
              <a:buNone/>
              <a:defRPr sz="2200"/>
            </a:lvl3pPr>
            <a:lvl4pPr marL="1674449" indent="0" algn="ctr">
              <a:buNone/>
              <a:defRPr sz="2000"/>
            </a:lvl4pPr>
            <a:lvl5pPr marL="2232599" indent="0" algn="ctr">
              <a:buNone/>
              <a:defRPr sz="2000"/>
            </a:lvl5pPr>
            <a:lvl6pPr marL="2790749" indent="0" algn="ctr">
              <a:buNone/>
              <a:defRPr sz="2000"/>
            </a:lvl6pPr>
            <a:lvl7pPr marL="3348899" indent="0" algn="ctr">
              <a:buNone/>
              <a:defRPr sz="2000"/>
            </a:lvl7pPr>
            <a:lvl8pPr marL="3907048" indent="0" algn="ctr">
              <a:buNone/>
              <a:defRPr sz="2000"/>
            </a:lvl8pPr>
            <a:lvl9pPr marL="4465198" indent="0" algn="ctr">
              <a:buNone/>
              <a:defRPr sz="20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5" y="365209"/>
            <a:ext cx="2628558" cy="5813184"/>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838093" y="365209"/>
            <a:ext cx="7733293" cy="581318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6"/>
            <a:ext cx="10514231" cy="2853397"/>
          </a:xfrm>
        </p:spPr>
        <p:txBody>
          <a:bodyPr anchor="b"/>
          <a:lstStyle>
            <a:lvl1pPr>
              <a:defRPr sz="7300"/>
            </a:lvl1pPr>
          </a:lstStyle>
          <a:p>
            <a:r>
              <a:rPr lang="es-ES_tradnl" smtClean="0"/>
              <a:t>Clic para editar título</a:t>
            </a:r>
            <a:endParaRPr lang="en-US" dirty="0"/>
          </a:p>
        </p:txBody>
      </p:sp>
      <p:sp>
        <p:nvSpPr>
          <p:cNvPr id="3" name="Text Placeholder 2"/>
          <p:cNvSpPr>
            <a:spLocks noGrp="1"/>
          </p:cNvSpPr>
          <p:nvPr>
            <p:ph type="body" idx="1"/>
          </p:nvPr>
        </p:nvSpPr>
        <p:spPr>
          <a:xfrm>
            <a:off x="831742" y="4590527"/>
            <a:ext cx="10514231" cy="1500535"/>
          </a:xfrm>
        </p:spPr>
        <p:txBody>
          <a:bodyPr/>
          <a:lstStyle>
            <a:lvl1pPr marL="0" indent="0">
              <a:buNone/>
              <a:defRPr sz="2900">
                <a:solidFill>
                  <a:schemeClr val="tx1"/>
                </a:solidFill>
              </a:defRPr>
            </a:lvl1pPr>
            <a:lvl2pPr marL="558150" indent="0">
              <a:buNone/>
              <a:defRPr sz="2400">
                <a:solidFill>
                  <a:schemeClr val="tx1">
                    <a:tint val="75000"/>
                  </a:schemeClr>
                </a:solidFill>
              </a:defRPr>
            </a:lvl2pPr>
            <a:lvl3pPr marL="1116300" indent="0">
              <a:buNone/>
              <a:defRPr sz="2200">
                <a:solidFill>
                  <a:schemeClr val="tx1">
                    <a:tint val="75000"/>
                  </a:schemeClr>
                </a:solidFill>
              </a:defRPr>
            </a:lvl3pPr>
            <a:lvl4pPr marL="1674449" indent="0">
              <a:buNone/>
              <a:defRPr sz="2000">
                <a:solidFill>
                  <a:schemeClr val="tx1">
                    <a:tint val="75000"/>
                  </a:schemeClr>
                </a:solidFill>
              </a:defRPr>
            </a:lvl4pPr>
            <a:lvl5pPr marL="2232599" indent="0">
              <a:buNone/>
              <a:defRPr sz="2000">
                <a:solidFill>
                  <a:schemeClr val="tx1">
                    <a:tint val="75000"/>
                  </a:schemeClr>
                </a:solidFill>
              </a:defRPr>
            </a:lvl5pPr>
            <a:lvl6pPr marL="2790749" indent="0">
              <a:buNone/>
              <a:defRPr sz="2000">
                <a:solidFill>
                  <a:schemeClr val="tx1">
                    <a:tint val="75000"/>
                  </a:schemeClr>
                </a:solidFill>
              </a:defRPr>
            </a:lvl6pPr>
            <a:lvl7pPr marL="3348899" indent="0">
              <a:buNone/>
              <a:defRPr sz="2000">
                <a:solidFill>
                  <a:schemeClr val="tx1">
                    <a:tint val="75000"/>
                  </a:schemeClr>
                </a:solidFill>
              </a:defRPr>
            </a:lvl7pPr>
            <a:lvl8pPr marL="3907048" indent="0">
              <a:buNone/>
              <a:defRPr sz="2000">
                <a:solidFill>
                  <a:schemeClr val="tx1">
                    <a:tint val="75000"/>
                  </a:schemeClr>
                </a:solidFill>
              </a:defRPr>
            </a:lvl8pPr>
            <a:lvl9pPr marL="4465198" indent="0">
              <a:buNone/>
              <a:defRPr sz="20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838091" y="1826048"/>
            <a:ext cx="5180926" cy="435234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6171396" y="1826048"/>
            <a:ext cx="5180926" cy="435234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680" y="365211"/>
            <a:ext cx="10514231" cy="1325870"/>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839681" y="1681553"/>
            <a:ext cx="5157115" cy="824103"/>
          </a:xfrm>
        </p:spPr>
        <p:txBody>
          <a:bodyPr anchor="b"/>
          <a:lstStyle>
            <a:lvl1pPr marL="0" indent="0">
              <a:buNone/>
              <a:defRPr sz="2900" b="1"/>
            </a:lvl1pPr>
            <a:lvl2pPr marL="558150" indent="0">
              <a:buNone/>
              <a:defRPr sz="2400" b="1"/>
            </a:lvl2pPr>
            <a:lvl3pPr marL="1116300" indent="0">
              <a:buNone/>
              <a:defRPr sz="2200" b="1"/>
            </a:lvl3pPr>
            <a:lvl4pPr marL="1674449" indent="0">
              <a:buNone/>
              <a:defRPr sz="2000" b="1"/>
            </a:lvl4pPr>
            <a:lvl5pPr marL="2232599" indent="0">
              <a:buNone/>
              <a:defRPr sz="2000" b="1"/>
            </a:lvl5pPr>
            <a:lvl6pPr marL="2790749" indent="0">
              <a:buNone/>
              <a:defRPr sz="2000" b="1"/>
            </a:lvl6pPr>
            <a:lvl7pPr marL="3348899" indent="0">
              <a:buNone/>
              <a:defRPr sz="2000" b="1"/>
            </a:lvl7pPr>
            <a:lvl8pPr marL="3907048" indent="0">
              <a:buNone/>
              <a:defRPr sz="2000" b="1"/>
            </a:lvl8pPr>
            <a:lvl9pPr marL="4465198" indent="0">
              <a:buNone/>
              <a:defRPr sz="20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39681" y="2505656"/>
            <a:ext cx="5157115" cy="3685441"/>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6171398" y="1681553"/>
            <a:ext cx="5182513" cy="824103"/>
          </a:xfrm>
        </p:spPr>
        <p:txBody>
          <a:bodyPr anchor="b"/>
          <a:lstStyle>
            <a:lvl1pPr marL="0" indent="0">
              <a:buNone/>
              <a:defRPr sz="2900" b="1"/>
            </a:lvl1pPr>
            <a:lvl2pPr marL="558150" indent="0">
              <a:buNone/>
              <a:defRPr sz="2400" b="1"/>
            </a:lvl2pPr>
            <a:lvl3pPr marL="1116300" indent="0">
              <a:buNone/>
              <a:defRPr sz="2200" b="1"/>
            </a:lvl3pPr>
            <a:lvl4pPr marL="1674449" indent="0">
              <a:buNone/>
              <a:defRPr sz="2000" b="1"/>
            </a:lvl4pPr>
            <a:lvl5pPr marL="2232599" indent="0">
              <a:buNone/>
              <a:defRPr sz="2000" b="1"/>
            </a:lvl5pPr>
            <a:lvl6pPr marL="2790749" indent="0">
              <a:buNone/>
              <a:defRPr sz="2000" b="1"/>
            </a:lvl6pPr>
            <a:lvl7pPr marL="3348899" indent="0">
              <a:buNone/>
              <a:defRPr sz="2000" b="1"/>
            </a:lvl7pPr>
            <a:lvl8pPr marL="3907048" indent="0">
              <a:buNone/>
              <a:defRPr sz="2000" b="1"/>
            </a:lvl8pPr>
            <a:lvl9pPr marL="4465198" indent="0">
              <a:buNone/>
              <a:defRPr sz="20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6171398" y="2505656"/>
            <a:ext cx="5182513" cy="3685441"/>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680" y="457306"/>
            <a:ext cx="3931725" cy="1600571"/>
          </a:xfrm>
        </p:spPr>
        <p:txBody>
          <a:bodyPr anchor="b"/>
          <a:lstStyle>
            <a:lvl1pPr>
              <a:defRPr sz="3900"/>
            </a:lvl1pPr>
          </a:lstStyle>
          <a:p>
            <a:r>
              <a:rPr lang="es-ES_tradnl" smtClean="0"/>
              <a:t>Clic para editar título</a:t>
            </a:r>
            <a:endParaRPr lang="en-US" dirty="0"/>
          </a:p>
        </p:txBody>
      </p:sp>
      <p:sp>
        <p:nvSpPr>
          <p:cNvPr id="3" name="Content Placeholder 2"/>
          <p:cNvSpPr>
            <a:spLocks noGrp="1"/>
          </p:cNvSpPr>
          <p:nvPr>
            <p:ph idx="1"/>
          </p:nvPr>
        </p:nvSpPr>
        <p:spPr>
          <a:xfrm>
            <a:off x="5182514" y="987656"/>
            <a:ext cx="6171397" cy="4874754"/>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839680" y="2057876"/>
            <a:ext cx="3931725" cy="3812471"/>
          </a:xfrm>
        </p:spPr>
        <p:txBody>
          <a:bodyPr/>
          <a:lstStyle>
            <a:lvl1pPr marL="0" indent="0">
              <a:buNone/>
              <a:defRPr sz="2000"/>
            </a:lvl1pPr>
            <a:lvl2pPr marL="558150" indent="0">
              <a:buNone/>
              <a:defRPr sz="1700"/>
            </a:lvl2pPr>
            <a:lvl3pPr marL="1116300" indent="0">
              <a:buNone/>
              <a:defRPr sz="1500"/>
            </a:lvl3pPr>
            <a:lvl4pPr marL="1674449" indent="0">
              <a:buNone/>
              <a:defRPr sz="1200"/>
            </a:lvl4pPr>
            <a:lvl5pPr marL="2232599" indent="0">
              <a:buNone/>
              <a:defRPr sz="1200"/>
            </a:lvl5pPr>
            <a:lvl6pPr marL="2790749" indent="0">
              <a:buNone/>
              <a:defRPr sz="1200"/>
            </a:lvl6pPr>
            <a:lvl7pPr marL="3348899" indent="0">
              <a:buNone/>
              <a:defRPr sz="1200"/>
            </a:lvl7pPr>
            <a:lvl8pPr marL="3907048" indent="0">
              <a:buNone/>
              <a:defRPr sz="1200"/>
            </a:lvl8pPr>
            <a:lvl9pPr marL="4465198" indent="0">
              <a:buNone/>
              <a:defRPr sz="12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680" y="457306"/>
            <a:ext cx="3931725" cy="1600571"/>
          </a:xfrm>
        </p:spPr>
        <p:txBody>
          <a:bodyPr anchor="b"/>
          <a:lstStyle>
            <a:lvl1pPr>
              <a:defRPr sz="39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5182514" y="987656"/>
            <a:ext cx="6171397" cy="4874754"/>
          </a:xfrm>
        </p:spPr>
        <p:txBody>
          <a:bodyPr anchor="t"/>
          <a:lstStyle>
            <a:lvl1pPr marL="0" indent="0">
              <a:buNone/>
              <a:defRPr sz="3900"/>
            </a:lvl1pPr>
            <a:lvl2pPr marL="558150" indent="0">
              <a:buNone/>
              <a:defRPr sz="3400"/>
            </a:lvl2pPr>
            <a:lvl3pPr marL="1116300" indent="0">
              <a:buNone/>
              <a:defRPr sz="2900"/>
            </a:lvl3pPr>
            <a:lvl4pPr marL="1674449" indent="0">
              <a:buNone/>
              <a:defRPr sz="2400"/>
            </a:lvl4pPr>
            <a:lvl5pPr marL="2232599" indent="0">
              <a:buNone/>
              <a:defRPr sz="2400"/>
            </a:lvl5pPr>
            <a:lvl6pPr marL="2790749" indent="0">
              <a:buNone/>
              <a:defRPr sz="2400"/>
            </a:lvl6pPr>
            <a:lvl7pPr marL="3348899" indent="0">
              <a:buNone/>
              <a:defRPr sz="2400"/>
            </a:lvl7pPr>
            <a:lvl8pPr marL="3907048" indent="0">
              <a:buNone/>
              <a:defRPr sz="2400"/>
            </a:lvl8pPr>
            <a:lvl9pPr marL="4465198" indent="0">
              <a:buNone/>
              <a:defRPr sz="24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839680" y="2057876"/>
            <a:ext cx="3931725" cy="3812471"/>
          </a:xfrm>
        </p:spPr>
        <p:txBody>
          <a:bodyPr/>
          <a:lstStyle>
            <a:lvl1pPr marL="0" indent="0">
              <a:buNone/>
              <a:defRPr sz="2000"/>
            </a:lvl1pPr>
            <a:lvl2pPr marL="558150" indent="0">
              <a:buNone/>
              <a:defRPr sz="1700"/>
            </a:lvl2pPr>
            <a:lvl3pPr marL="1116300" indent="0">
              <a:buNone/>
              <a:defRPr sz="1500"/>
            </a:lvl3pPr>
            <a:lvl4pPr marL="1674449" indent="0">
              <a:buNone/>
              <a:defRPr sz="1200"/>
            </a:lvl4pPr>
            <a:lvl5pPr marL="2232599" indent="0">
              <a:buNone/>
              <a:defRPr sz="1200"/>
            </a:lvl5pPr>
            <a:lvl6pPr marL="2790749" indent="0">
              <a:buNone/>
              <a:defRPr sz="1200"/>
            </a:lvl6pPr>
            <a:lvl7pPr marL="3348899" indent="0">
              <a:buNone/>
              <a:defRPr sz="1200"/>
            </a:lvl7pPr>
            <a:lvl8pPr marL="3907048" indent="0">
              <a:buNone/>
              <a:defRPr sz="1200"/>
            </a:lvl8pPr>
            <a:lvl9pPr marL="4465198" indent="0">
              <a:buNone/>
              <a:defRPr sz="12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3A5E1490-2CA5-D04F-AA16-87534E8AA897}" type="datetimeFigureOut">
              <a:rPr lang="es-ES_tradnl" smtClean="0"/>
              <a:pPr/>
              <a:t>12/03/2018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9507837-9550-2342-9B5A-DC54C5BE50A0}"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2" y="365211"/>
            <a:ext cx="10514231" cy="1325870"/>
          </a:xfrm>
          <a:prstGeom prst="rect">
            <a:avLst/>
          </a:prstGeom>
        </p:spPr>
        <p:txBody>
          <a:bodyPr vert="horz" lIns="111630" tIns="55815" rIns="111630" bIns="55815"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838092" y="1826048"/>
            <a:ext cx="10514231" cy="4352345"/>
          </a:xfrm>
          <a:prstGeom prst="rect">
            <a:avLst/>
          </a:prstGeom>
        </p:spPr>
        <p:txBody>
          <a:bodyPr vert="horz" lIns="111630" tIns="55815" rIns="111630" bIns="55815"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838091" y="6357824"/>
            <a:ext cx="2742843" cy="365210"/>
          </a:xfrm>
          <a:prstGeom prst="rect">
            <a:avLst/>
          </a:prstGeom>
        </p:spPr>
        <p:txBody>
          <a:bodyPr vert="horz" lIns="111630" tIns="55815" rIns="111630" bIns="55815" rtlCol="0" anchor="ctr"/>
          <a:lstStyle>
            <a:lvl1pPr algn="l">
              <a:defRPr sz="1500">
                <a:solidFill>
                  <a:schemeClr val="tx1">
                    <a:tint val="75000"/>
                  </a:schemeClr>
                </a:solidFill>
              </a:defRPr>
            </a:lvl1pPr>
          </a:lstStyle>
          <a:p>
            <a:fld id="{3A5E1490-2CA5-D04F-AA16-87534E8AA897}" type="datetimeFigureOut">
              <a:rPr lang="es-ES_tradnl" smtClean="0"/>
              <a:pPr/>
              <a:t>12/03/2018</a:t>
            </a:fld>
            <a:endParaRPr lang="es-ES_tradnl"/>
          </a:p>
        </p:txBody>
      </p:sp>
      <p:sp>
        <p:nvSpPr>
          <p:cNvPr id="5" name="Footer Placeholder 4"/>
          <p:cNvSpPr>
            <a:spLocks noGrp="1"/>
          </p:cNvSpPr>
          <p:nvPr>
            <p:ph type="ftr" sz="quarter" idx="3"/>
          </p:nvPr>
        </p:nvSpPr>
        <p:spPr>
          <a:xfrm>
            <a:off x="4038075" y="6357824"/>
            <a:ext cx="4114264" cy="365210"/>
          </a:xfrm>
          <a:prstGeom prst="rect">
            <a:avLst/>
          </a:prstGeom>
        </p:spPr>
        <p:txBody>
          <a:bodyPr vert="horz" lIns="111630" tIns="55815" rIns="111630" bIns="55815" rtlCol="0" anchor="ctr"/>
          <a:lstStyle>
            <a:lvl1pPr algn="ctr">
              <a:defRPr sz="15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09480" y="6357824"/>
            <a:ext cx="2742843" cy="365210"/>
          </a:xfrm>
          <a:prstGeom prst="rect">
            <a:avLst/>
          </a:prstGeom>
        </p:spPr>
        <p:txBody>
          <a:bodyPr vert="horz" lIns="111630" tIns="55815" rIns="111630" bIns="55815" rtlCol="0" anchor="ctr"/>
          <a:lstStyle>
            <a:lvl1pPr algn="r">
              <a:defRPr sz="1500">
                <a:solidFill>
                  <a:schemeClr val="tx1">
                    <a:tint val="75000"/>
                  </a:schemeClr>
                </a:solidFill>
              </a:defRPr>
            </a:lvl1pPr>
          </a:lstStyle>
          <a:p>
            <a:fld id="{89507837-9550-2342-9B5A-DC54C5BE50A0}" type="slidenum">
              <a:rPr lang="es-ES_tradnl" smtClean="0"/>
              <a:pPr/>
              <a:t>‹Nº›</a:t>
            </a:fld>
            <a:endParaRPr lang="es-ES_tradnl"/>
          </a:p>
        </p:txBody>
      </p:sp>
    </p:spTree>
    <p:extLst>
      <p:ext uri="{BB962C8B-B14F-4D97-AF65-F5344CB8AC3E}">
        <p14:creationId xmlns="" xmlns:p14="http://schemas.microsoft.com/office/powerpoint/2010/main" val="1801830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163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79075" indent="-279075" algn="l" defTabSz="1116300" rtl="0" eaLnBrk="1" latinLnBrk="0" hangingPunct="1">
        <a:lnSpc>
          <a:spcPct val="90000"/>
        </a:lnSpc>
        <a:spcBef>
          <a:spcPts val="1221"/>
        </a:spcBef>
        <a:buFont typeface="Arial" panose="020B0604020202020204" pitchFamily="34" charset="0"/>
        <a:buChar char="•"/>
        <a:defRPr sz="3400" kern="1200">
          <a:solidFill>
            <a:schemeClr val="tx1"/>
          </a:solidFill>
          <a:latin typeface="+mn-lt"/>
          <a:ea typeface="+mn-ea"/>
          <a:cs typeface="+mn-cs"/>
        </a:defRPr>
      </a:lvl1pPr>
      <a:lvl2pPr marL="837225" indent="-279075" algn="l" defTabSz="1116300" rtl="0" eaLnBrk="1" latinLnBrk="0" hangingPunct="1">
        <a:lnSpc>
          <a:spcPct val="90000"/>
        </a:lnSpc>
        <a:spcBef>
          <a:spcPts val="610"/>
        </a:spcBef>
        <a:buFont typeface="Arial" panose="020B0604020202020204" pitchFamily="34" charset="0"/>
        <a:buChar char="•"/>
        <a:defRPr sz="2900" kern="1200">
          <a:solidFill>
            <a:schemeClr val="tx1"/>
          </a:solidFill>
          <a:latin typeface="+mn-lt"/>
          <a:ea typeface="+mn-ea"/>
          <a:cs typeface="+mn-cs"/>
        </a:defRPr>
      </a:lvl2pPr>
      <a:lvl3pPr marL="1395374" indent="-279075" algn="l" defTabSz="1116300" rtl="0" eaLnBrk="1" latinLnBrk="0" hangingPunct="1">
        <a:lnSpc>
          <a:spcPct val="90000"/>
        </a:lnSpc>
        <a:spcBef>
          <a:spcPts val="610"/>
        </a:spcBef>
        <a:buFont typeface="Arial" panose="020B0604020202020204" pitchFamily="34" charset="0"/>
        <a:buChar char="•"/>
        <a:defRPr sz="2400" kern="1200">
          <a:solidFill>
            <a:schemeClr val="tx1"/>
          </a:solidFill>
          <a:latin typeface="+mn-lt"/>
          <a:ea typeface="+mn-ea"/>
          <a:cs typeface="+mn-cs"/>
        </a:defRPr>
      </a:lvl3pPr>
      <a:lvl4pPr marL="1953524"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4pPr>
      <a:lvl5pPr marL="2511674"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5pPr>
      <a:lvl6pPr marL="3069824"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6pPr>
      <a:lvl7pPr marL="3627973"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7pPr>
      <a:lvl8pPr marL="4186123"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8pPr>
      <a:lvl9pPr marL="4744273" indent="-279075" algn="l" defTabSz="1116300" rtl="0" eaLnBrk="1" latinLnBrk="0" hangingPunct="1">
        <a:lnSpc>
          <a:spcPct val="90000"/>
        </a:lnSpc>
        <a:spcBef>
          <a:spcPts val="61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16300" rtl="0" eaLnBrk="1" latinLnBrk="0" hangingPunct="1">
        <a:defRPr sz="2200" kern="1200">
          <a:solidFill>
            <a:schemeClr val="tx1"/>
          </a:solidFill>
          <a:latin typeface="+mn-lt"/>
          <a:ea typeface="+mn-ea"/>
          <a:cs typeface="+mn-cs"/>
        </a:defRPr>
      </a:lvl1pPr>
      <a:lvl2pPr marL="558150" algn="l" defTabSz="1116300" rtl="0" eaLnBrk="1" latinLnBrk="0" hangingPunct="1">
        <a:defRPr sz="2200" kern="1200">
          <a:solidFill>
            <a:schemeClr val="tx1"/>
          </a:solidFill>
          <a:latin typeface="+mn-lt"/>
          <a:ea typeface="+mn-ea"/>
          <a:cs typeface="+mn-cs"/>
        </a:defRPr>
      </a:lvl2pPr>
      <a:lvl3pPr marL="1116300" algn="l" defTabSz="1116300" rtl="0" eaLnBrk="1" latinLnBrk="0" hangingPunct="1">
        <a:defRPr sz="2200" kern="1200">
          <a:solidFill>
            <a:schemeClr val="tx1"/>
          </a:solidFill>
          <a:latin typeface="+mn-lt"/>
          <a:ea typeface="+mn-ea"/>
          <a:cs typeface="+mn-cs"/>
        </a:defRPr>
      </a:lvl3pPr>
      <a:lvl4pPr marL="1674449" algn="l" defTabSz="1116300" rtl="0" eaLnBrk="1" latinLnBrk="0" hangingPunct="1">
        <a:defRPr sz="2200" kern="1200">
          <a:solidFill>
            <a:schemeClr val="tx1"/>
          </a:solidFill>
          <a:latin typeface="+mn-lt"/>
          <a:ea typeface="+mn-ea"/>
          <a:cs typeface="+mn-cs"/>
        </a:defRPr>
      </a:lvl4pPr>
      <a:lvl5pPr marL="2232599" algn="l" defTabSz="1116300" rtl="0" eaLnBrk="1" latinLnBrk="0" hangingPunct="1">
        <a:defRPr sz="2200" kern="1200">
          <a:solidFill>
            <a:schemeClr val="tx1"/>
          </a:solidFill>
          <a:latin typeface="+mn-lt"/>
          <a:ea typeface="+mn-ea"/>
          <a:cs typeface="+mn-cs"/>
        </a:defRPr>
      </a:lvl5pPr>
      <a:lvl6pPr marL="2790749" algn="l" defTabSz="1116300" rtl="0" eaLnBrk="1" latinLnBrk="0" hangingPunct="1">
        <a:defRPr sz="2200" kern="1200">
          <a:solidFill>
            <a:schemeClr val="tx1"/>
          </a:solidFill>
          <a:latin typeface="+mn-lt"/>
          <a:ea typeface="+mn-ea"/>
          <a:cs typeface="+mn-cs"/>
        </a:defRPr>
      </a:lvl6pPr>
      <a:lvl7pPr marL="3348899" algn="l" defTabSz="1116300" rtl="0" eaLnBrk="1" latinLnBrk="0" hangingPunct="1">
        <a:defRPr sz="2200" kern="1200">
          <a:solidFill>
            <a:schemeClr val="tx1"/>
          </a:solidFill>
          <a:latin typeface="+mn-lt"/>
          <a:ea typeface="+mn-ea"/>
          <a:cs typeface="+mn-cs"/>
        </a:defRPr>
      </a:lvl7pPr>
      <a:lvl8pPr marL="3907048" algn="l" defTabSz="1116300" rtl="0" eaLnBrk="1" latinLnBrk="0" hangingPunct="1">
        <a:defRPr sz="2200" kern="1200">
          <a:solidFill>
            <a:schemeClr val="tx1"/>
          </a:solidFill>
          <a:latin typeface="+mn-lt"/>
          <a:ea typeface="+mn-ea"/>
          <a:cs typeface="+mn-cs"/>
        </a:defRPr>
      </a:lvl8pPr>
      <a:lvl9pPr marL="4465198" algn="l" defTabSz="111630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09296" y="1580433"/>
            <a:ext cx="10862442" cy="23456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dirty="0" smtClean="0">
                <a:solidFill>
                  <a:srgbClr val="0C6D1F"/>
                </a:solidFill>
                <a:cs typeface="Calibri"/>
              </a:rPr>
              <a:t/>
            </a:r>
            <a:br>
              <a:rPr lang="es-CO" dirty="0" smtClean="0">
                <a:solidFill>
                  <a:srgbClr val="0C6D1F"/>
                </a:solidFill>
                <a:cs typeface="Calibri"/>
              </a:rPr>
            </a:br>
            <a:r>
              <a:rPr lang="es-CO" dirty="0" smtClean="0">
                <a:solidFill>
                  <a:srgbClr val="0C6D1F"/>
                </a:solidFill>
                <a:cs typeface="Calibri"/>
              </a:rPr>
              <a:t/>
            </a:r>
            <a:br>
              <a:rPr lang="es-CO" dirty="0" smtClean="0">
                <a:solidFill>
                  <a:srgbClr val="0C6D1F"/>
                </a:solidFill>
                <a:cs typeface="Calibri"/>
              </a:rPr>
            </a:br>
            <a:r>
              <a:rPr lang="es-CO" dirty="0" smtClean="0">
                <a:solidFill>
                  <a:srgbClr val="0C6D1F"/>
                </a:solidFill>
                <a:cs typeface="Calibri"/>
              </a:rPr>
              <a:t/>
            </a:r>
            <a:br>
              <a:rPr lang="es-CO" dirty="0" smtClean="0">
                <a:solidFill>
                  <a:srgbClr val="0C6D1F"/>
                </a:solidFill>
                <a:cs typeface="Calibri"/>
              </a:rPr>
            </a:br>
            <a:r>
              <a:rPr lang="es-CO" dirty="0" smtClean="0">
                <a:solidFill>
                  <a:srgbClr val="0C6D1F"/>
                </a:solidFill>
                <a:cs typeface="Calibri"/>
              </a:rPr>
              <a:t/>
            </a:r>
            <a:br>
              <a:rPr lang="es-CO" dirty="0" smtClean="0">
                <a:solidFill>
                  <a:srgbClr val="0C6D1F"/>
                </a:solidFill>
                <a:cs typeface="Calibri"/>
              </a:rPr>
            </a:br>
            <a:r>
              <a:rPr lang="es-CO" dirty="0" smtClean="0">
                <a:solidFill>
                  <a:srgbClr val="0C6D1F"/>
                </a:solidFill>
                <a:cs typeface="Calibri"/>
              </a:rPr>
              <a:t/>
            </a:r>
            <a:br>
              <a:rPr lang="es-CO" dirty="0" smtClean="0">
                <a:solidFill>
                  <a:srgbClr val="0C6D1F"/>
                </a:solidFill>
                <a:cs typeface="Calibri"/>
              </a:rPr>
            </a:br>
            <a:r>
              <a:rPr lang="es-CO" b="1" dirty="0" smtClean="0">
                <a:solidFill>
                  <a:srgbClr val="0C6D1F"/>
                </a:solidFill>
                <a:latin typeface="+mn-lt"/>
                <a:cs typeface="Calibri"/>
              </a:rPr>
              <a:t>SEGUIMIENTO PLAN DE DESARROLLO</a:t>
            </a:r>
          </a:p>
          <a:p>
            <a:r>
              <a:rPr lang="es-CO" sz="4000" dirty="0" smtClean="0">
                <a:solidFill>
                  <a:srgbClr val="0C6D1F"/>
                </a:solidFill>
                <a:cs typeface="Calibri"/>
              </a:rPr>
              <a:t>LÍNEA 4. SOSTENIBILIDAD AMBIENTAL</a:t>
            </a:r>
            <a:r>
              <a:rPr lang="es-CO" dirty="0" smtClean="0">
                <a:solidFill>
                  <a:srgbClr val="0C6D1F"/>
                </a:solidFill>
                <a:cs typeface="Calibri"/>
              </a:rPr>
              <a:t/>
            </a:r>
            <a:br>
              <a:rPr lang="es-CO" dirty="0" smtClean="0">
                <a:solidFill>
                  <a:srgbClr val="0C6D1F"/>
                </a:solidFill>
                <a:cs typeface="Calibri"/>
              </a:rPr>
            </a:br>
            <a:endParaRPr lang="es-ES" dirty="0">
              <a:solidFill>
                <a:srgbClr val="0C6D1F"/>
              </a:solidFill>
              <a:latin typeface="Calibri"/>
              <a:cs typeface="Calibri"/>
            </a:endParaRPr>
          </a:p>
        </p:txBody>
      </p:sp>
      <p:sp>
        <p:nvSpPr>
          <p:cNvPr id="7" name="3 CuadroTexto"/>
          <p:cNvSpPr txBox="1"/>
          <p:nvPr/>
        </p:nvSpPr>
        <p:spPr>
          <a:xfrm>
            <a:off x="1947752" y="3048313"/>
            <a:ext cx="7939313" cy="2308324"/>
          </a:xfrm>
          <a:prstGeom prst="rect">
            <a:avLst/>
          </a:prstGeom>
          <a:noFill/>
        </p:spPr>
        <p:txBody>
          <a:bodyPr wrap="square">
            <a:spAutoFit/>
          </a:bodyPr>
          <a:lstStyle/>
          <a:p>
            <a:pPr algn="ctr">
              <a:defRPr/>
            </a:pPr>
            <a:r>
              <a:rPr lang="es-CO" sz="4800" b="1" dirty="0" smtClean="0">
                <a:solidFill>
                  <a:srgbClr val="0C6D1F"/>
                </a:solidFill>
                <a:latin typeface="Calibri Light" panose="020F0302020204030204"/>
                <a:cs typeface="Calibri"/>
              </a:rPr>
              <a:t>Secretaría del Medio Ambiente</a:t>
            </a:r>
          </a:p>
          <a:p>
            <a:pPr algn="ctr">
              <a:defRPr/>
            </a:pPr>
            <a:r>
              <a:rPr lang="es-CO" sz="4800" b="1" dirty="0" smtClean="0">
                <a:solidFill>
                  <a:srgbClr val="0C6D1F"/>
                </a:solidFill>
                <a:latin typeface="Calibri Light" panose="020F0302020204030204"/>
                <a:cs typeface="Calibri"/>
              </a:rPr>
              <a:t>2017</a:t>
            </a:r>
          </a:p>
          <a:p>
            <a:pPr algn="ctr">
              <a:defRPr/>
            </a:pPr>
            <a:r>
              <a:rPr lang="es-CO" sz="2400" b="1" dirty="0" smtClean="0">
                <a:solidFill>
                  <a:srgbClr val="0C6D1F"/>
                </a:solidFill>
                <a:latin typeface="Calibri Light" panose="020F0302020204030204"/>
                <a:cs typeface="Calibri"/>
              </a:rPr>
              <a:t>Lucy Rivera Osorio</a:t>
            </a:r>
          </a:p>
          <a:p>
            <a:pPr algn="ctr">
              <a:defRPr/>
            </a:pPr>
            <a:r>
              <a:rPr lang="es-CO" sz="2400" b="1" dirty="0" smtClean="0">
                <a:solidFill>
                  <a:srgbClr val="0C6D1F"/>
                </a:solidFill>
                <a:latin typeface="Calibri Light" panose="020F0302020204030204"/>
                <a:cs typeface="Calibri"/>
              </a:rPr>
              <a:t>Secretaria del Medio Ambiente</a:t>
            </a:r>
            <a:endParaRPr lang="es-CO" sz="2400" b="1" dirty="0">
              <a:solidFill>
                <a:srgbClr val="0C6D1F"/>
              </a:solidFill>
              <a:latin typeface="Calibri Light" panose="020F0302020204030204"/>
              <a:cs typeface="Calibri"/>
            </a:endParaRPr>
          </a:p>
        </p:txBody>
      </p:sp>
    </p:spTree>
    <p:extLst>
      <p:ext uri="{BB962C8B-B14F-4D97-AF65-F5344CB8AC3E}">
        <p14:creationId xmlns="" xmlns:p14="http://schemas.microsoft.com/office/powerpoint/2010/main" val="7694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79949" y="559130"/>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1: Protección y Conservación del Recurso Hídrico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7" name="Marcador de contenido 2"/>
          <p:cNvSpPr txBox="1">
            <a:spLocks/>
          </p:cNvSpPr>
          <p:nvPr/>
        </p:nvSpPr>
        <p:spPr>
          <a:xfrm>
            <a:off x="408641" y="1670718"/>
            <a:ext cx="6477001" cy="3788382"/>
          </a:xfrm>
          <a:prstGeom prst="rect">
            <a:avLst/>
          </a:prstGeom>
        </p:spPr>
        <p:txBody>
          <a:bodyPr vert="horz" lIns="111630" tIns="55815" rIns="111630" bIns="55815" rtlCol="0">
            <a:noAutofit/>
          </a:bodyPr>
          <a:lstStyle/>
          <a:p>
            <a:pPr marL="279075" marR="0" lvl="0" indent="-279075" algn="l" defTabSz="1116300" rtl="0" eaLnBrk="1" fontAlgn="auto" latinLnBrk="0" hangingPunct="1">
              <a:lnSpc>
                <a:spcPct val="90000"/>
              </a:lnSpc>
              <a:spcBef>
                <a:spcPts val="1221"/>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err="1" smtClean="0">
                <a:ln>
                  <a:noFill/>
                </a:ln>
                <a:solidFill>
                  <a:schemeClr val="tx1"/>
                </a:solidFill>
                <a:effectLst/>
                <a:uLnTx/>
                <a:uFillTx/>
                <a:latin typeface="+mn-lt"/>
                <a:ea typeface="+mn-ea"/>
                <a:cs typeface="+mn-cs"/>
              </a:rPr>
              <a:t>Dcto</a:t>
            </a:r>
            <a:r>
              <a:rPr kumimoji="0" lang="es-CO" sz="1800" b="0" i="0" u="none" strike="noStrike" kern="1200" cap="none" spc="0" normalizeH="0" baseline="0" noProof="0" dirty="0" smtClean="0">
                <a:ln>
                  <a:noFill/>
                </a:ln>
                <a:solidFill>
                  <a:schemeClr val="tx1"/>
                </a:solidFill>
                <a:effectLst/>
                <a:uLnTx/>
                <a:uFillTx/>
                <a:latin typeface="+mn-lt"/>
                <a:ea typeface="+mn-ea"/>
                <a:cs typeface="+mn-cs"/>
              </a:rPr>
              <a:t> base de datos con las acciones encaminadas a la conservación del recurso hídrico ICA, ICACOSU, IRCA.</a:t>
            </a:r>
          </a:p>
          <a:p>
            <a:pPr marL="279075" marR="0" lvl="0" indent="-279075" algn="l" defTabSz="1116300" rtl="0" eaLnBrk="1" fontAlgn="auto" latinLnBrk="0" hangingPunct="1">
              <a:lnSpc>
                <a:spcPct val="90000"/>
              </a:lnSpc>
              <a:spcBef>
                <a:spcPts val="1221"/>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smtClean="0">
                <a:ln>
                  <a:noFill/>
                </a:ln>
                <a:solidFill>
                  <a:schemeClr val="tx1"/>
                </a:solidFill>
                <a:effectLst/>
                <a:uLnTx/>
                <a:uFillTx/>
                <a:latin typeface="+mn-lt"/>
                <a:ea typeface="+mn-ea"/>
                <a:cs typeface="+mn-cs"/>
              </a:rPr>
              <a:t>Foro regional del estado actual del recurso </a:t>
            </a:r>
            <a:r>
              <a:rPr kumimoji="0" lang="es-CO" sz="1800" b="0" i="0" u="none" strike="noStrike" kern="1200" cap="none" spc="0" normalizeH="0" baseline="0" noProof="0" dirty="0" smtClean="0">
                <a:ln>
                  <a:noFill/>
                </a:ln>
                <a:solidFill>
                  <a:schemeClr val="tx1"/>
                </a:solidFill>
                <a:effectLst/>
                <a:uLnTx/>
                <a:uFillTx/>
                <a:latin typeface="+mn-lt"/>
                <a:ea typeface="+mn-ea"/>
                <a:cs typeface="+mn-cs"/>
              </a:rPr>
              <a:t>hídrico</a:t>
            </a:r>
            <a:r>
              <a:rPr kumimoji="0" lang="es-CO" sz="1800" b="0" i="0" u="none" strike="noStrike" kern="1200" cap="none" spc="0" normalizeH="0" noProof="0" dirty="0" smtClean="0">
                <a:ln>
                  <a:noFill/>
                </a:ln>
                <a:solidFill>
                  <a:schemeClr val="tx1"/>
                </a:solidFill>
                <a:effectLst/>
                <a:uLnTx/>
                <a:uFillTx/>
                <a:latin typeface="+mn-lt"/>
                <a:ea typeface="+mn-ea"/>
                <a:cs typeface="+mn-cs"/>
              </a:rPr>
              <a:t> – pendiente por realizar. </a:t>
            </a:r>
            <a:endParaRPr kumimoji="0" lang="es-CO"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1116300" rtl="0" eaLnBrk="1" fontAlgn="auto" latinLnBrk="0" hangingPunct="1">
              <a:lnSpc>
                <a:spcPct val="90000"/>
              </a:lnSpc>
              <a:spcBef>
                <a:spcPts val="1221"/>
              </a:spcBef>
              <a:spcAft>
                <a:spcPts val="0"/>
              </a:spcAft>
              <a:buClrTx/>
              <a:buSzTx/>
              <a:buFont typeface="Arial" panose="020B0604020202020204" pitchFamily="34" charset="0"/>
              <a:buNone/>
              <a:tabLst/>
              <a:defRPr/>
            </a:pPr>
            <a:endParaRPr kumimoji="0" lang="es-CO"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8565" r="46943" b="19184"/>
          <a:stretch/>
        </p:blipFill>
        <p:spPr bwMode="auto">
          <a:xfrm>
            <a:off x="3267075" y="2984543"/>
            <a:ext cx="4819306" cy="2558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26870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54723" y="314620"/>
            <a:ext cx="1111895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800" spc="-100" dirty="0" smtClean="0">
                <a:solidFill>
                  <a:srgbClr val="006600"/>
                </a:solidFill>
                <a:latin typeface="Calibri Light" panose="020F0302020204030204"/>
              </a:rPr>
              <a:t>Componente: Gestión Ambiental</a:t>
            </a:r>
          </a:p>
          <a:p>
            <a:pPr>
              <a:defRPr/>
            </a:pPr>
            <a:r>
              <a:rPr lang="es-CO" sz="2800" spc="-100" dirty="0" smtClean="0">
                <a:solidFill>
                  <a:srgbClr val="006600"/>
                </a:solidFill>
                <a:latin typeface="Calibri Light" panose="020F0302020204030204"/>
              </a:rPr>
              <a:t>Programa 2: Protección y Conservación de áreas en ecosistemas estratégicos</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2800" spc="-100" dirty="0" smtClean="0">
                <a:latin typeface="Calibri Light" panose="020F0302020204030204"/>
              </a:rPr>
              <a:t> </a:t>
            </a:r>
            <a:endParaRPr kumimoji="0" lang="es-CO" sz="2800" b="0" i="0" u="none" strike="noStrike" kern="1200" cap="none" spc="-100" normalizeH="0" baseline="0" noProof="0" dirty="0">
              <a:ln>
                <a:noFill/>
              </a:ln>
              <a:effectLst/>
              <a:uLnTx/>
              <a:uFillTx/>
              <a:latin typeface="Calibri Light" panose="020F0302020204030204"/>
              <a:ea typeface="+mj-ea"/>
              <a:cs typeface="+mj-cs"/>
            </a:endParaRPr>
          </a:p>
        </p:txBody>
      </p:sp>
      <p:sp>
        <p:nvSpPr>
          <p:cNvPr id="5" name="4 Rectángulo"/>
          <p:cNvSpPr/>
          <p:nvPr/>
        </p:nvSpPr>
        <p:spPr>
          <a:xfrm>
            <a:off x="519546" y="1182719"/>
            <a:ext cx="11010900" cy="5355312"/>
          </a:xfrm>
          <a:prstGeom prst="rect">
            <a:avLst/>
          </a:prstGeom>
        </p:spPr>
        <p:txBody>
          <a:bodyPr wrap="square">
            <a:spAutoFit/>
          </a:bodyPr>
          <a:lstStyle/>
          <a:p>
            <a:pPr algn="just">
              <a:buFont typeface="Arial" pitchFamily="34" charset="0"/>
              <a:buChar char="•"/>
              <a:defRPr/>
            </a:pPr>
            <a:r>
              <a:rPr lang="es-CO" sz="1800" b="1" dirty="0" smtClean="0"/>
              <a:t> Diseño e implementación de Sistemas Locales de Áreas Protegidas – SILAP</a:t>
            </a:r>
          </a:p>
          <a:p>
            <a:pPr marL="342900" indent="-342900" algn="just">
              <a:buFont typeface="Arial" pitchFamily="34" charset="0"/>
              <a:buChar char="•"/>
              <a:defRPr/>
            </a:pPr>
            <a:r>
              <a:rPr lang="es-CO" sz="1800" dirty="0" smtClean="0"/>
              <a:t>Convenio Gómez Plata - $ 118.068.076</a:t>
            </a:r>
          </a:p>
          <a:p>
            <a:pPr algn="just">
              <a:buFont typeface="Arial" pitchFamily="34" charset="0"/>
              <a:buChar char="•"/>
              <a:defRPr/>
            </a:pPr>
            <a:r>
              <a:rPr lang="es-CO" sz="1800" dirty="0" smtClean="0"/>
              <a:t>     Convenio Támesis - $ 112.331.924</a:t>
            </a:r>
          </a:p>
          <a:p>
            <a:pPr algn="just">
              <a:defRPr/>
            </a:pPr>
            <a:endParaRPr lang="es-CO" sz="1800" b="1" dirty="0" smtClean="0"/>
          </a:p>
          <a:p>
            <a:pPr algn="just">
              <a:defRPr/>
            </a:pPr>
            <a:r>
              <a:rPr lang="es-CO" sz="1800" b="1" dirty="0" smtClean="0"/>
              <a:t>Apoyo a la Declaratoria de </a:t>
            </a:r>
            <a:r>
              <a:rPr lang="es-CO" sz="1800" b="1" dirty="0" smtClean="0"/>
              <a:t>44.299 </a:t>
            </a:r>
            <a:r>
              <a:rPr lang="es-CO" sz="1800" b="1" dirty="0" smtClean="0"/>
              <a:t>hectáreas dentro del Sistema Departamental de Áreas Protegidas - SIDAP: </a:t>
            </a:r>
          </a:p>
          <a:p>
            <a:pPr algn="just">
              <a:buFont typeface="Arial" pitchFamily="34" charset="0"/>
              <a:buChar char="•"/>
              <a:defRPr/>
            </a:pPr>
            <a:r>
              <a:rPr lang="es-CO" sz="1800" dirty="0" smtClean="0"/>
              <a:t> Ciénaga Barbacoas </a:t>
            </a:r>
            <a:r>
              <a:rPr lang="es-CO" sz="1800" dirty="0" err="1" smtClean="0"/>
              <a:t>Yondó</a:t>
            </a:r>
            <a:r>
              <a:rPr lang="es-CO" sz="1800" dirty="0" smtClean="0"/>
              <a:t> – 32.072 ha</a:t>
            </a:r>
          </a:p>
          <a:p>
            <a:pPr algn="just">
              <a:buFont typeface="Arial" pitchFamily="34" charset="0"/>
              <a:buChar char="•"/>
              <a:defRPr/>
            </a:pPr>
            <a:r>
              <a:rPr lang="es-CO" sz="1800" dirty="0" smtClean="0"/>
              <a:t> Complejo Cenagoso el Sapo y Hoyo Grande – 12.227 ha</a:t>
            </a:r>
          </a:p>
          <a:p>
            <a:pPr algn="just">
              <a:buFont typeface="Arial" pitchFamily="34" charset="0"/>
              <a:buChar char="•"/>
              <a:defRPr/>
            </a:pPr>
            <a:r>
              <a:rPr lang="es-CO" sz="1800" dirty="0" smtClean="0"/>
              <a:t> Ordenanza </a:t>
            </a:r>
            <a:r>
              <a:rPr lang="es-CO" sz="1800" dirty="0"/>
              <a:t>14 – Parque Natural y ambiental </a:t>
            </a:r>
            <a:r>
              <a:rPr lang="es-CO" sz="1800" dirty="0" smtClean="0"/>
              <a:t>La Llorona – convenio interadministrativo de asociación Implementación </a:t>
            </a:r>
            <a:r>
              <a:rPr lang="es-CO" sz="1800" dirty="0"/>
              <a:t>de la ruta para la declaratoria como área protegida, en el área reconocida como parque Natural y Ambiental “Cañón de la Llorona</a:t>
            </a:r>
            <a:r>
              <a:rPr lang="es-CO" sz="1800" dirty="0" smtClean="0"/>
              <a:t>” en proceso para declaratoria </a:t>
            </a:r>
            <a:r>
              <a:rPr lang="es-CO" sz="1800" dirty="0" smtClean="0"/>
              <a:t>– 5.357 </a:t>
            </a:r>
            <a:r>
              <a:rPr lang="es-CO" sz="1800" dirty="0" smtClean="0"/>
              <a:t>ha</a:t>
            </a:r>
          </a:p>
          <a:p>
            <a:pPr algn="just">
              <a:defRPr/>
            </a:pPr>
            <a:endParaRPr lang="es-CO" sz="1800" dirty="0" smtClean="0"/>
          </a:p>
          <a:p>
            <a:pPr algn="just">
              <a:buFont typeface="Arial" pitchFamily="34" charset="0"/>
              <a:buChar char="•"/>
              <a:defRPr/>
            </a:pPr>
            <a:r>
              <a:rPr lang="es-CO" sz="1800" dirty="0" smtClean="0"/>
              <a:t>Convenio interadministrativo SMA-CORPOURABA para </a:t>
            </a:r>
            <a:r>
              <a:rPr lang="es-ES" sz="1800" dirty="0" smtClean="0"/>
              <a:t>desarrollar actividades orientadas a la implementación de la ruta para la declaratoria del Cañón de la Llorona $</a:t>
            </a:r>
            <a:r>
              <a:rPr lang="es-CO" sz="1800" dirty="0" smtClean="0"/>
              <a:t>40.656.234.</a:t>
            </a:r>
          </a:p>
          <a:p>
            <a:pPr algn="just">
              <a:defRPr/>
            </a:pPr>
            <a:endParaRPr lang="es-CO" sz="1800" dirty="0" smtClean="0"/>
          </a:p>
          <a:p>
            <a:pPr algn="just">
              <a:buFont typeface="Arial" pitchFamily="34" charset="0"/>
              <a:buChar char="•"/>
              <a:defRPr/>
            </a:pPr>
            <a:r>
              <a:rPr lang="es-CO" sz="1800" dirty="0" smtClean="0"/>
              <a:t>Contrato interadministrativo para </a:t>
            </a:r>
            <a:r>
              <a:rPr lang="es-ES" sz="1800" dirty="0" smtClean="0"/>
              <a:t>desarrollar actividades orientadas a la ejecución del plan de acción del Sistema Departamental de Áreas Protegidas  -SIDAP Antioquia-. Recursos de Gestión $190.000.000</a:t>
            </a:r>
            <a:endParaRPr lang="es-CO" sz="1800" dirty="0" smtClean="0"/>
          </a:p>
          <a:p>
            <a:pPr algn="just">
              <a:buFont typeface="Arial" pitchFamily="34" charset="0"/>
              <a:buChar char="•"/>
              <a:defRPr/>
            </a:pPr>
            <a:endParaRPr lang="es-CO" sz="1800" dirty="0" smtClean="0"/>
          </a:p>
          <a:p>
            <a:pPr algn="just">
              <a:buFont typeface="Arial" pitchFamily="34" charset="0"/>
              <a:buChar char="•"/>
              <a:defRPr/>
            </a:pPr>
            <a:endParaRPr lang="es-CO" sz="1800" b="1" dirty="0" smtClean="0"/>
          </a:p>
          <a:p>
            <a:pPr algn="just">
              <a:buFont typeface="Arial" pitchFamily="34" charset="0"/>
              <a:buChar char="•"/>
              <a:defRPr/>
            </a:pPr>
            <a:endParaRPr lang="es-CO" sz="1800" dirty="0" smtClean="0"/>
          </a:p>
        </p:txBody>
      </p:sp>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432334" y="580652"/>
            <a:ext cx="11117512" cy="1143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200" spc="-100" dirty="0" smtClean="0">
                <a:solidFill>
                  <a:srgbClr val="006600"/>
                </a:solidFill>
                <a:latin typeface="Calibri Light" panose="020F0302020204030204"/>
              </a:rPr>
              <a:t>Componente: Gestión Ambiental</a:t>
            </a:r>
          </a:p>
          <a:p>
            <a:pPr>
              <a:defRPr/>
            </a:pPr>
            <a:r>
              <a:rPr lang="es-CO" sz="3200" spc="-100" dirty="0" smtClean="0">
                <a:solidFill>
                  <a:srgbClr val="006600"/>
                </a:solidFill>
                <a:latin typeface="Calibri Light" panose="020F0302020204030204"/>
              </a:rPr>
              <a:t>Programa 2: Conservación de Ecosistemas Estratégicos </a:t>
            </a:r>
          </a:p>
          <a:p>
            <a:pPr>
              <a:defRPr/>
            </a:pP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10" name="9 Rectángulo"/>
          <p:cNvSpPr/>
          <p:nvPr/>
        </p:nvSpPr>
        <p:spPr>
          <a:xfrm>
            <a:off x="488805" y="1509647"/>
            <a:ext cx="6541701" cy="4278094"/>
          </a:xfrm>
          <a:prstGeom prst="rect">
            <a:avLst/>
          </a:prstGeom>
        </p:spPr>
        <p:txBody>
          <a:bodyPr wrap="square">
            <a:spAutoFit/>
          </a:bodyPr>
          <a:lstStyle/>
          <a:p>
            <a:pPr algn="just">
              <a:defRPr/>
            </a:pPr>
            <a:r>
              <a:rPr lang="es-CO" sz="2000" dirty="0" smtClean="0">
                <a:solidFill>
                  <a:srgbClr val="006600"/>
                </a:solidFill>
              </a:rPr>
              <a:t>ORDENANZA 49 DEL 21 DE DICIEMBRE DE 2016: </a:t>
            </a:r>
          </a:p>
          <a:p>
            <a:pPr algn="just">
              <a:defRPr/>
            </a:pPr>
            <a:endParaRPr lang="es-CO" sz="1800" dirty="0" smtClean="0">
              <a:solidFill>
                <a:srgbClr val="006600"/>
              </a:solidFill>
            </a:endParaRPr>
          </a:p>
          <a:p>
            <a:pPr algn="just">
              <a:defRPr/>
            </a:pPr>
            <a:r>
              <a:rPr lang="es-CO" sz="1800" dirty="0" smtClean="0">
                <a:solidFill>
                  <a:schemeClr val="dk1"/>
                </a:solidFill>
              </a:rPr>
              <a:t>"</a:t>
            </a:r>
            <a:r>
              <a:rPr lang="es-CO" sz="1800" b="1" dirty="0" smtClean="0">
                <a:solidFill>
                  <a:schemeClr val="dk1"/>
                </a:solidFill>
              </a:rPr>
              <a:t>Por medio de la cual se institucionalizan los esquemas de Pago por Servicios Ambientales en el Departamento de Antioquia“</a:t>
            </a:r>
          </a:p>
          <a:p>
            <a:pPr algn="just">
              <a:defRPr/>
            </a:pPr>
            <a:endParaRPr lang="es-CO" sz="1800" dirty="0" smtClean="0">
              <a:solidFill>
                <a:schemeClr val="dk1"/>
              </a:solidFill>
            </a:endParaRPr>
          </a:p>
          <a:p>
            <a:pPr algn="just">
              <a:buFont typeface="Arial" pitchFamily="34" charset="0"/>
              <a:buChar char="•"/>
            </a:pPr>
            <a:r>
              <a:rPr lang="es-CO" sz="1800" dirty="0" smtClean="0">
                <a:solidFill>
                  <a:schemeClr val="dk1"/>
                </a:solidFill>
              </a:rPr>
              <a:t> Se plantea implementar el esquema de Pago por Servicios Ambientales a través de la metodología BanCO2 en el departamento de Antioquia.</a:t>
            </a:r>
          </a:p>
          <a:p>
            <a:pPr algn="just"/>
            <a:endParaRPr lang="es-CO" sz="1800" dirty="0" smtClean="0">
              <a:solidFill>
                <a:schemeClr val="dk1"/>
              </a:solidFill>
            </a:endParaRPr>
          </a:p>
          <a:p>
            <a:pPr algn="just">
              <a:buFont typeface="Arial" pitchFamily="34" charset="0"/>
              <a:buChar char="•"/>
            </a:pPr>
            <a:r>
              <a:rPr lang="es-ES" sz="1800" dirty="0" smtClean="0"/>
              <a:t>De los recursos que trata el artículo 111 de la ley 99 de 1993, se destinará mínimo el 20% como recursos fijos anuales para la implementación de esquemas de Pago por Servicios Ambientales –PSA.</a:t>
            </a:r>
          </a:p>
          <a:p>
            <a:pPr algn="just"/>
            <a:endParaRPr lang="es-CO" sz="1800" dirty="0" smtClean="0"/>
          </a:p>
          <a:p>
            <a:pPr algn="just">
              <a:buFont typeface="Arial" pitchFamily="34" charset="0"/>
              <a:buChar char="•"/>
            </a:pPr>
            <a:r>
              <a:rPr lang="es-CO" sz="1800" dirty="0" smtClean="0">
                <a:solidFill>
                  <a:schemeClr val="dk1"/>
                </a:solidFill>
              </a:rPr>
              <a:t>Distribución de Pago por Servicios Ambientales por Corporación </a:t>
            </a:r>
            <a:endParaRPr lang="es-CO" sz="1800" dirty="0" smtClean="0">
              <a:solidFill>
                <a:srgbClr val="006600"/>
              </a:solidFill>
            </a:endParaRPr>
          </a:p>
        </p:txBody>
      </p:sp>
      <p:sp>
        <p:nvSpPr>
          <p:cNvPr id="5" name="Título 1"/>
          <p:cNvSpPr txBox="1">
            <a:spLocks/>
          </p:cNvSpPr>
          <p:nvPr/>
        </p:nvSpPr>
        <p:spPr>
          <a:xfrm>
            <a:off x="1416312" y="0"/>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3000" b="1" i="0" u="none" strike="noStrike" kern="1200" cap="none" spc="-100" normalizeH="0" baseline="0" noProof="0" dirty="0">
              <a:ln>
                <a:noFill/>
              </a:ln>
              <a:effectLst/>
              <a:uLnTx/>
              <a:uFillTx/>
              <a:latin typeface="Calibri Light" panose="020F0302020204030204"/>
              <a:ea typeface="+mj-ea"/>
              <a:cs typeface="+mj-cs"/>
            </a:endParaRPr>
          </a:p>
        </p:txBody>
      </p:sp>
      <p:pic>
        <p:nvPicPr>
          <p:cNvPr id="7" name="6 Imagen" descr="sin t+¡tulo-1-388.jpg"/>
          <p:cNvPicPr>
            <a:picLocks noChangeAspect="1"/>
          </p:cNvPicPr>
          <p:nvPr/>
        </p:nvPicPr>
        <p:blipFill>
          <a:blip r:embed="rId2" cstate="print"/>
          <a:stretch>
            <a:fillRect/>
          </a:stretch>
        </p:blipFill>
        <p:spPr>
          <a:xfrm>
            <a:off x="7219668" y="1490492"/>
            <a:ext cx="3057169" cy="2041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sin t+¡tulo-1-223.jpg"/>
          <p:cNvPicPr>
            <a:picLocks noChangeAspect="1"/>
          </p:cNvPicPr>
          <p:nvPr/>
        </p:nvPicPr>
        <p:blipFill>
          <a:blip r:embed="rId3" cstate="print"/>
          <a:stretch>
            <a:fillRect/>
          </a:stretch>
        </p:blipFill>
        <p:spPr>
          <a:xfrm>
            <a:off x="8180153" y="3322040"/>
            <a:ext cx="2969872" cy="19833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349218" y="331213"/>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5" name="Título 1"/>
          <p:cNvSpPr txBox="1">
            <a:spLocks/>
          </p:cNvSpPr>
          <p:nvPr/>
        </p:nvSpPr>
        <p:spPr>
          <a:xfrm>
            <a:off x="680138" y="344464"/>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3000" b="1" i="0" u="none" strike="noStrike" kern="1200" cap="none" spc="-100" normalizeH="0" baseline="0" noProof="0" dirty="0">
              <a:ln>
                <a:noFill/>
              </a:ln>
              <a:effectLst/>
              <a:uLnTx/>
              <a:uFillTx/>
              <a:latin typeface="Calibri Light" panose="020F0302020204030204"/>
              <a:ea typeface="+mj-ea"/>
              <a:cs typeface="+mj-cs"/>
            </a:endParaRPr>
          </a:p>
        </p:txBody>
      </p:sp>
      <p:graphicFrame>
        <p:nvGraphicFramePr>
          <p:cNvPr id="7" name="6 Tabla"/>
          <p:cNvGraphicFramePr>
            <a:graphicFrameLocks noGrp="1"/>
          </p:cNvGraphicFramePr>
          <p:nvPr>
            <p:extLst>
              <p:ext uri="{D42A27DB-BD31-4B8C-83A1-F6EECF244321}">
                <p14:modId xmlns="" xmlns:p14="http://schemas.microsoft.com/office/powerpoint/2010/main" val="443025424"/>
              </p:ext>
            </p:extLst>
          </p:nvPr>
        </p:nvGraphicFramePr>
        <p:xfrm>
          <a:off x="593688" y="1503764"/>
          <a:ext cx="9047819" cy="3637580"/>
        </p:xfrm>
        <a:graphic>
          <a:graphicData uri="http://schemas.openxmlformats.org/drawingml/2006/table">
            <a:tbl>
              <a:tblPr firstRow="1" bandRow="1">
                <a:tableStyleId>{8799B23B-EC83-4686-B30A-512413B5E67A}</a:tableStyleId>
              </a:tblPr>
              <a:tblGrid>
                <a:gridCol w="1991181"/>
                <a:gridCol w="3453535"/>
                <a:gridCol w="1786416"/>
                <a:gridCol w="1816687"/>
              </a:tblGrid>
              <a:tr h="735995">
                <a:tc>
                  <a:txBody>
                    <a:bodyPr/>
                    <a:lstStyle/>
                    <a:p>
                      <a:pPr algn="ctr"/>
                      <a:r>
                        <a:rPr lang="es-CO" sz="1800" dirty="0" smtClean="0"/>
                        <a:t>CONVENIO </a:t>
                      </a:r>
                      <a:endParaRPr lang="es-CO" sz="1800" dirty="0"/>
                    </a:p>
                  </a:txBody>
                  <a:tcPr marL="91428" marR="91428" marT="45731" marB="45731" anchor="ctr"/>
                </a:tc>
                <a:tc>
                  <a:txBody>
                    <a:bodyPr/>
                    <a:lstStyle/>
                    <a:p>
                      <a:pPr algn="ctr"/>
                      <a:r>
                        <a:rPr lang="es-CO" sz="1800" dirty="0" smtClean="0"/>
                        <a:t>MUNICIPIOS</a:t>
                      </a:r>
                      <a:endParaRPr lang="es-CO" sz="1800" dirty="0"/>
                    </a:p>
                  </a:txBody>
                  <a:tcPr marL="91428" marR="91428" marT="45731" marB="45731" anchor="ctr"/>
                </a:tc>
                <a:tc>
                  <a:txBody>
                    <a:bodyPr/>
                    <a:lstStyle/>
                    <a:p>
                      <a:pPr algn="ctr"/>
                      <a:r>
                        <a:rPr lang="es-CO" sz="1800" dirty="0" smtClean="0"/>
                        <a:t>INVERSIÓN</a:t>
                      </a:r>
                      <a:r>
                        <a:rPr lang="es-CO" sz="1800" baseline="0" dirty="0" smtClean="0"/>
                        <a:t> </a:t>
                      </a:r>
                      <a:endParaRPr lang="es-CO" sz="1800" dirty="0"/>
                    </a:p>
                  </a:txBody>
                  <a:tcPr marL="91428" marR="91428" marT="45731" marB="45731" anchor="ctr"/>
                </a:tc>
                <a:tc>
                  <a:txBody>
                    <a:bodyPr/>
                    <a:lstStyle/>
                    <a:p>
                      <a:pPr algn="ctr"/>
                      <a:r>
                        <a:rPr lang="es-CO" sz="1800" dirty="0" smtClean="0"/>
                        <a:t>FAMILIAS VINCULADAS</a:t>
                      </a:r>
                      <a:r>
                        <a:rPr lang="es-CO" sz="1800" baseline="0" dirty="0" smtClean="0"/>
                        <a:t> </a:t>
                      </a:r>
                      <a:endParaRPr lang="es-CO" sz="1800" dirty="0"/>
                    </a:p>
                  </a:txBody>
                  <a:tcPr marL="91428" marR="91428" marT="45731" marB="45731" anchor="ctr"/>
                </a:tc>
              </a:tr>
              <a:tr h="2901585">
                <a:tc>
                  <a:txBody>
                    <a:bodyPr/>
                    <a:lstStyle/>
                    <a:p>
                      <a:r>
                        <a:rPr lang="es-CO" sz="1800" dirty="0" smtClean="0"/>
                        <a:t>CORNARE</a:t>
                      </a:r>
                      <a:endParaRPr lang="es-CO" sz="1800" dirty="0"/>
                    </a:p>
                  </a:txBody>
                  <a:tcPr marL="91428" marR="91428" marT="45731" marB="45731" anchor="ctr"/>
                </a:tc>
                <a:tc>
                  <a:txBody>
                    <a:bodyPr/>
                    <a:lstStyle/>
                    <a:p>
                      <a:pPr algn="just"/>
                      <a:r>
                        <a:rPr lang="es-CO" sz="1800" b="1" dirty="0" smtClean="0"/>
                        <a:t>25 Municipios</a:t>
                      </a:r>
                    </a:p>
                    <a:p>
                      <a:pPr algn="just"/>
                      <a:r>
                        <a:rPr lang="es-CO" sz="1800" dirty="0" err="1" smtClean="0"/>
                        <a:t>Abejorral</a:t>
                      </a:r>
                      <a:r>
                        <a:rPr lang="es-CO" sz="1800" dirty="0" smtClean="0"/>
                        <a:t>,</a:t>
                      </a:r>
                      <a:r>
                        <a:rPr lang="es-CO" sz="1800" baseline="0" dirty="0" smtClean="0"/>
                        <a:t> Argelia, Nariño, </a:t>
                      </a:r>
                      <a:r>
                        <a:rPr lang="es-CO" sz="1800" baseline="0" dirty="0" err="1" smtClean="0"/>
                        <a:t>Sonsón</a:t>
                      </a:r>
                      <a:r>
                        <a:rPr lang="es-CO" sz="1800" baseline="0" dirty="0" smtClean="0"/>
                        <a:t>, Alejandría, Concepción, San Roque, Santo Domingo, </a:t>
                      </a:r>
                      <a:r>
                        <a:rPr lang="es-CO" sz="1800" baseline="0" dirty="0" err="1" smtClean="0"/>
                        <a:t>Cocorná</a:t>
                      </a:r>
                      <a:r>
                        <a:rPr lang="es-CO" sz="1800" baseline="0" dirty="0" smtClean="0"/>
                        <a:t>, Puerto Triunfo, San Francisco, San Luis, El Carmen de </a:t>
                      </a:r>
                      <a:r>
                        <a:rPr lang="es-CO" sz="1800" baseline="0" dirty="0" err="1" smtClean="0"/>
                        <a:t>Vivoral</a:t>
                      </a:r>
                      <a:r>
                        <a:rPr lang="es-CO" sz="1800" baseline="0" dirty="0" smtClean="0"/>
                        <a:t>, El Santuario, Guarne, La Unión, Marinilla, San Vicente, El Peñol, Granada, </a:t>
                      </a:r>
                      <a:r>
                        <a:rPr lang="es-CO" sz="1800" baseline="0" dirty="0" err="1" smtClean="0"/>
                        <a:t>Guatápé</a:t>
                      </a:r>
                      <a:r>
                        <a:rPr lang="es-CO" sz="1800" baseline="0" dirty="0" smtClean="0"/>
                        <a:t>, San Rafael, San Carlos </a:t>
                      </a:r>
                      <a:endParaRPr lang="es-CO" sz="1800" dirty="0"/>
                    </a:p>
                  </a:txBody>
                  <a:tcPr marL="91428" marR="91428" marT="45731" marB="45731" anchor="ctr"/>
                </a:tc>
                <a:tc>
                  <a:txBody>
                    <a:bodyPr/>
                    <a:lstStyle/>
                    <a:p>
                      <a:r>
                        <a:rPr lang="es-CO" sz="1800" dirty="0" smtClean="0"/>
                        <a:t>$2.986.970.983</a:t>
                      </a:r>
                      <a:endParaRPr lang="es-CO" sz="1800" dirty="0"/>
                    </a:p>
                  </a:txBody>
                  <a:tcPr marL="91428" marR="91428" marT="45731" marB="45731" anchor="ctr"/>
                </a:tc>
                <a:tc>
                  <a:txBody>
                    <a:bodyPr/>
                    <a:lstStyle/>
                    <a:p>
                      <a:r>
                        <a:rPr lang="es-CO" sz="1800" dirty="0" smtClean="0"/>
                        <a:t>1.200 Familias </a:t>
                      </a:r>
                    </a:p>
                  </a:txBody>
                  <a:tcPr marL="91428" marR="91428" marT="45731" marB="45731" anchor="ctr"/>
                </a:tc>
              </a:tr>
            </a:tbl>
          </a:graphicData>
        </a:graphic>
      </p:graphicFrame>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 xmlns:p14="http://schemas.microsoft.com/office/powerpoint/2010/main" val="3003195054"/>
              </p:ext>
            </p:extLst>
          </p:nvPr>
        </p:nvGraphicFramePr>
        <p:xfrm>
          <a:off x="556702" y="1607413"/>
          <a:ext cx="8762850" cy="3907317"/>
        </p:xfrm>
        <a:graphic>
          <a:graphicData uri="http://schemas.openxmlformats.org/drawingml/2006/table">
            <a:tbl>
              <a:tblPr firstRow="1" bandRow="1">
                <a:tableStyleId>{8799B23B-EC83-4686-B30A-512413B5E67A}</a:tableStyleId>
              </a:tblPr>
              <a:tblGrid>
                <a:gridCol w="1857913"/>
                <a:gridCol w="3222393"/>
                <a:gridCol w="1652127"/>
                <a:gridCol w="2030417"/>
              </a:tblGrid>
              <a:tr h="594519">
                <a:tc>
                  <a:txBody>
                    <a:bodyPr/>
                    <a:lstStyle/>
                    <a:p>
                      <a:pPr algn="ctr"/>
                      <a:r>
                        <a:rPr lang="es-CO" sz="1800" dirty="0" smtClean="0"/>
                        <a:t>CONVENIO </a:t>
                      </a:r>
                      <a:endParaRPr lang="es-CO" sz="1800" dirty="0"/>
                    </a:p>
                  </a:txBody>
                  <a:tcPr marL="91428" marR="91428" marT="45731" marB="45731" anchor="ctr"/>
                </a:tc>
                <a:tc>
                  <a:txBody>
                    <a:bodyPr/>
                    <a:lstStyle/>
                    <a:p>
                      <a:pPr algn="ctr"/>
                      <a:r>
                        <a:rPr lang="es-CO" sz="1800" dirty="0" smtClean="0"/>
                        <a:t>MUNICIPIOS</a:t>
                      </a:r>
                      <a:endParaRPr lang="es-CO" sz="1800" dirty="0"/>
                    </a:p>
                  </a:txBody>
                  <a:tcPr marL="91428" marR="91428" marT="45731" marB="45731" anchor="ctr"/>
                </a:tc>
                <a:tc>
                  <a:txBody>
                    <a:bodyPr/>
                    <a:lstStyle/>
                    <a:p>
                      <a:pPr algn="ctr"/>
                      <a:r>
                        <a:rPr lang="es-CO" sz="1800" dirty="0" smtClean="0"/>
                        <a:t>INVERSIÓN</a:t>
                      </a:r>
                      <a:r>
                        <a:rPr lang="es-CO" sz="1800" baseline="0" dirty="0" smtClean="0"/>
                        <a:t> </a:t>
                      </a:r>
                      <a:endParaRPr lang="es-CO" sz="1800" dirty="0"/>
                    </a:p>
                  </a:txBody>
                  <a:tcPr marL="91428" marR="91428" marT="45731" marB="45731" anchor="ctr"/>
                </a:tc>
                <a:tc>
                  <a:txBody>
                    <a:bodyPr/>
                    <a:lstStyle/>
                    <a:p>
                      <a:pPr algn="ctr"/>
                      <a:r>
                        <a:rPr lang="es-CO" sz="1800" dirty="0" smtClean="0"/>
                        <a:t>FAMILIAS VINCULADAS</a:t>
                      </a:r>
                      <a:r>
                        <a:rPr lang="es-CO" sz="1800" baseline="0" dirty="0" smtClean="0"/>
                        <a:t> </a:t>
                      </a:r>
                      <a:endParaRPr lang="es-CO" sz="1800" dirty="0"/>
                    </a:p>
                  </a:txBody>
                  <a:tcPr marL="91428" marR="91428" marT="45731" marB="45731" anchor="ctr"/>
                </a:tc>
              </a:tr>
              <a:tr h="3267215">
                <a:tc>
                  <a:txBody>
                    <a:bodyPr/>
                    <a:lstStyle/>
                    <a:p>
                      <a:pPr algn="ctr"/>
                      <a:r>
                        <a:rPr lang="es-CO" sz="1800" dirty="0" smtClean="0"/>
                        <a:t>CORANTIOQUIA </a:t>
                      </a:r>
                      <a:endParaRPr lang="es-CO" sz="1800" dirty="0"/>
                    </a:p>
                  </a:txBody>
                  <a:tcPr marL="91428" marR="91428" marT="45731" marB="45731" anchor="ctr"/>
                </a:tc>
                <a:tc>
                  <a:txBody>
                    <a:bodyPr/>
                    <a:lstStyle/>
                    <a:p>
                      <a:pPr algn="just"/>
                      <a:r>
                        <a:rPr lang="es-ES_tradnl" sz="1800" b="1" kern="1200" dirty="0" smtClean="0">
                          <a:solidFill>
                            <a:schemeClr val="tx1"/>
                          </a:solidFill>
                          <a:latin typeface="+mn-lt"/>
                          <a:ea typeface="+mn-ea"/>
                          <a:cs typeface="+mn-cs"/>
                        </a:rPr>
                        <a:t>26 Municipios</a:t>
                      </a:r>
                    </a:p>
                    <a:p>
                      <a:pPr algn="just"/>
                      <a:r>
                        <a:rPr lang="es-ES_tradnl" sz="1800" kern="1200" dirty="0" smtClean="0">
                          <a:solidFill>
                            <a:schemeClr val="tx1"/>
                          </a:solidFill>
                          <a:latin typeface="+mn-lt"/>
                          <a:ea typeface="+mn-ea"/>
                          <a:cs typeface="+mn-cs"/>
                        </a:rPr>
                        <a:t>Gómez Plata, Guadalupe, </a:t>
                      </a:r>
                      <a:r>
                        <a:rPr lang="es-ES_tradnl" sz="1800" kern="1200" dirty="0" err="1" smtClean="0">
                          <a:solidFill>
                            <a:schemeClr val="tx1"/>
                          </a:solidFill>
                          <a:latin typeface="+mn-lt"/>
                          <a:ea typeface="+mn-ea"/>
                          <a:cs typeface="+mn-cs"/>
                        </a:rPr>
                        <a:t>Belmira</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Briceño</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Donmatías</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Anorí</a:t>
                      </a:r>
                      <a:r>
                        <a:rPr lang="es-ES_tradnl" sz="1800" kern="1200" dirty="0" smtClean="0">
                          <a:solidFill>
                            <a:schemeClr val="tx1"/>
                          </a:solidFill>
                          <a:latin typeface="+mn-lt"/>
                          <a:ea typeface="+mn-ea"/>
                          <a:cs typeface="+mn-cs"/>
                        </a:rPr>
                        <a:t>, Angostura, </a:t>
                      </a:r>
                      <a:r>
                        <a:rPr lang="es-ES_tradnl" sz="1800" kern="1200" dirty="0" err="1" smtClean="0">
                          <a:solidFill>
                            <a:schemeClr val="tx1"/>
                          </a:solidFill>
                          <a:latin typeface="+mn-lt"/>
                          <a:ea typeface="+mn-ea"/>
                          <a:cs typeface="+mn-cs"/>
                        </a:rPr>
                        <a:t>Ituango</a:t>
                      </a:r>
                      <a:r>
                        <a:rPr lang="es-ES_tradnl" sz="1800" kern="1200" dirty="0" smtClean="0">
                          <a:solidFill>
                            <a:schemeClr val="tx1"/>
                          </a:solidFill>
                          <a:latin typeface="+mn-lt"/>
                          <a:ea typeface="+mn-ea"/>
                          <a:cs typeface="+mn-cs"/>
                        </a:rPr>
                        <a:t>, Andes, Ciudad Bolívar, </a:t>
                      </a:r>
                      <a:r>
                        <a:rPr lang="es-ES_tradnl" sz="1800" kern="1200" dirty="0" err="1" smtClean="0">
                          <a:solidFill>
                            <a:schemeClr val="tx1"/>
                          </a:solidFill>
                          <a:latin typeface="+mn-lt"/>
                          <a:ea typeface="+mn-ea"/>
                          <a:cs typeface="+mn-cs"/>
                        </a:rPr>
                        <a:t>Betulia</a:t>
                      </a:r>
                      <a:r>
                        <a:rPr lang="es-ES_tradnl" sz="1800" kern="1200" dirty="0" smtClean="0">
                          <a:solidFill>
                            <a:schemeClr val="tx1"/>
                          </a:solidFill>
                          <a:latin typeface="+mn-lt"/>
                          <a:ea typeface="+mn-ea"/>
                          <a:cs typeface="+mn-cs"/>
                        </a:rPr>
                        <a:t>, Salgar, Concordia, Santa Fe de Antioquia, </a:t>
                      </a:r>
                      <a:r>
                        <a:rPr lang="es-ES_tradnl" sz="1800" kern="1200" dirty="0" err="1" smtClean="0">
                          <a:solidFill>
                            <a:schemeClr val="tx1"/>
                          </a:solidFill>
                          <a:latin typeface="+mn-lt"/>
                          <a:ea typeface="+mn-ea"/>
                          <a:cs typeface="+mn-cs"/>
                        </a:rPr>
                        <a:t>Sabanalarga</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Liborina</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Ebéjico</a:t>
                      </a:r>
                      <a:r>
                        <a:rPr lang="es-ES_tradnl" sz="1800" kern="1200" dirty="0" smtClean="0">
                          <a:solidFill>
                            <a:schemeClr val="tx1"/>
                          </a:solidFill>
                          <a:latin typeface="+mn-lt"/>
                          <a:ea typeface="+mn-ea"/>
                          <a:cs typeface="+mn-cs"/>
                        </a:rPr>
                        <a:t>, San Jerónimo, Caracolí, Remedios, </a:t>
                      </a:r>
                      <a:r>
                        <a:rPr lang="es-ES_tradnl" sz="1800" kern="1200" dirty="0" err="1" smtClean="0">
                          <a:solidFill>
                            <a:schemeClr val="tx1"/>
                          </a:solidFill>
                          <a:latin typeface="+mn-lt"/>
                          <a:ea typeface="+mn-ea"/>
                          <a:cs typeface="+mn-cs"/>
                        </a:rPr>
                        <a:t>Vegachí</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Yolombó</a:t>
                      </a:r>
                      <a:r>
                        <a:rPr lang="es-ES_tradnl" sz="1800" kern="1200" dirty="0" smtClean="0">
                          <a:solidFill>
                            <a:schemeClr val="tx1"/>
                          </a:solidFill>
                          <a:latin typeface="+mn-lt"/>
                          <a:ea typeface="+mn-ea"/>
                          <a:cs typeface="+mn-cs"/>
                        </a:rPr>
                        <a:t>, </a:t>
                      </a:r>
                      <a:r>
                        <a:rPr lang="es-ES_tradnl" sz="1800" kern="1200" dirty="0" err="1" smtClean="0">
                          <a:solidFill>
                            <a:schemeClr val="tx1"/>
                          </a:solidFill>
                          <a:latin typeface="+mn-lt"/>
                          <a:ea typeface="+mn-ea"/>
                          <a:cs typeface="+mn-cs"/>
                        </a:rPr>
                        <a:t>Yondó</a:t>
                      </a:r>
                      <a:r>
                        <a:rPr lang="es-ES_tradnl" sz="1800" kern="1200" dirty="0" smtClean="0">
                          <a:solidFill>
                            <a:schemeClr val="tx1"/>
                          </a:solidFill>
                          <a:latin typeface="+mn-lt"/>
                          <a:ea typeface="+mn-ea"/>
                          <a:cs typeface="+mn-cs"/>
                        </a:rPr>
                        <a:t>, Cisneros, </a:t>
                      </a:r>
                      <a:r>
                        <a:rPr lang="es-ES_tradnl" sz="1800" kern="1200" dirty="0" err="1" smtClean="0">
                          <a:solidFill>
                            <a:schemeClr val="tx1"/>
                          </a:solidFill>
                          <a:latin typeface="+mn-lt"/>
                          <a:ea typeface="+mn-ea"/>
                          <a:cs typeface="+mn-cs"/>
                        </a:rPr>
                        <a:t>Tarazá</a:t>
                      </a:r>
                      <a:r>
                        <a:rPr lang="es-ES_tradnl" sz="1800" kern="1200" dirty="0" smtClean="0">
                          <a:solidFill>
                            <a:schemeClr val="tx1"/>
                          </a:solidFill>
                          <a:latin typeface="+mn-lt"/>
                          <a:ea typeface="+mn-ea"/>
                          <a:cs typeface="+mn-cs"/>
                        </a:rPr>
                        <a:t> y Jericó.</a:t>
                      </a:r>
                      <a:endParaRPr lang="es-CO" sz="1800" kern="1200" dirty="0" smtClean="0">
                        <a:solidFill>
                          <a:schemeClr val="tx1"/>
                        </a:solidFill>
                        <a:latin typeface="+mn-lt"/>
                        <a:ea typeface="+mn-ea"/>
                        <a:cs typeface="+mn-cs"/>
                      </a:endParaRPr>
                    </a:p>
                  </a:txBody>
                  <a:tcPr marL="91428" marR="91428" marT="45731" marB="45731" anchor="ctr"/>
                </a:tc>
                <a:tc>
                  <a:txBody>
                    <a:bodyPr/>
                    <a:lstStyle/>
                    <a:p>
                      <a:pPr algn="just"/>
                      <a:r>
                        <a:rPr lang="es-CO" sz="1800" dirty="0" smtClean="0"/>
                        <a:t>$4.647.924.028millones</a:t>
                      </a:r>
                      <a:r>
                        <a:rPr lang="es-CO" sz="1800" baseline="0" dirty="0" smtClean="0"/>
                        <a:t> </a:t>
                      </a:r>
                      <a:endParaRPr lang="es-CO" sz="1800" dirty="0"/>
                    </a:p>
                  </a:txBody>
                  <a:tcPr marL="91428" marR="91428" marT="45731" marB="45731" anchor="ctr"/>
                </a:tc>
                <a:tc>
                  <a:txBody>
                    <a:bodyPr/>
                    <a:lstStyle/>
                    <a:p>
                      <a:pPr algn="just"/>
                      <a:r>
                        <a:rPr lang="es-CO" sz="1800" dirty="0" smtClean="0"/>
                        <a:t>1.861 Familias</a:t>
                      </a:r>
                      <a:r>
                        <a:rPr lang="es-CO" sz="1800" baseline="0" dirty="0" smtClean="0"/>
                        <a:t> </a:t>
                      </a:r>
                      <a:endParaRPr lang="es-CO" sz="1800" dirty="0"/>
                    </a:p>
                  </a:txBody>
                  <a:tcPr marL="91428" marR="91428" marT="45731" marB="45731" anchor="ctr"/>
                </a:tc>
              </a:tr>
            </a:tbl>
          </a:graphicData>
        </a:graphic>
      </p:graphicFrame>
      <p:sp>
        <p:nvSpPr>
          <p:cNvPr id="7" name="Título 1"/>
          <p:cNvSpPr txBox="1">
            <a:spLocks/>
          </p:cNvSpPr>
          <p:nvPr/>
        </p:nvSpPr>
        <p:spPr>
          <a:xfrm>
            <a:off x="432334" y="58065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extLst>
      <p:ext uri="{BB962C8B-B14F-4D97-AF65-F5344CB8AC3E}">
        <p14:creationId xmlns="" xmlns:p14="http://schemas.microsoft.com/office/powerpoint/2010/main" val="106739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59218904"/>
              </p:ext>
            </p:extLst>
          </p:nvPr>
        </p:nvGraphicFramePr>
        <p:xfrm>
          <a:off x="538277" y="1576814"/>
          <a:ext cx="9364453" cy="3597472"/>
        </p:xfrm>
        <a:graphic>
          <a:graphicData uri="http://schemas.openxmlformats.org/drawingml/2006/table">
            <a:tbl>
              <a:tblPr firstRow="1" bandRow="1">
                <a:tableStyleId>{0505E3EF-67EA-436B-97B2-0124C06EBD24}</a:tableStyleId>
              </a:tblPr>
              <a:tblGrid>
                <a:gridCol w="2341113"/>
                <a:gridCol w="2795457"/>
                <a:gridCol w="1836802"/>
                <a:gridCol w="2391081"/>
              </a:tblGrid>
              <a:tr h="762176">
                <a:tc>
                  <a:txBody>
                    <a:bodyPr/>
                    <a:lstStyle/>
                    <a:p>
                      <a:pPr algn="ctr"/>
                      <a:r>
                        <a:rPr lang="es-CO" sz="1800" dirty="0" smtClean="0"/>
                        <a:t>CONVENIO </a:t>
                      </a:r>
                      <a:endParaRPr lang="es-CO" sz="1800" dirty="0"/>
                    </a:p>
                  </a:txBody>
                  <a:tcPr marL="91428" marR="91428" marT="45731" marB="45731" anchor="ctr"/>
                </a:tc>
                <a:tc>
                  <a:txBody>
                    <a:bodyPr/>
                    <a:lstStyle/>
                    <a:p>
                      <a:pPr algn="ctr"/>
                      <a:r>
                        <a:rPr lang="es-CO" sz="1800" dirty="0" smtClean="0"/>
                        <a:t>MUNICIPIOS</a:t>
                      </a:r>
                      <a:endParaRPr lang="es-CO" sz="1800" dirty="0"/>
                    </a:p>
                  </a:txBody>
                  <a:tcPr marL="91428" marR="91428" marT="45731" marB="45731" anchor="ctr"/>
                </a:tc>
                <a:tc>
                  <a:txBody>
                    <a:bodyPr/>
                    <a:lstStyle/>
                    <a:p>
                      <a:pPr algn="ctr"/>
                      <a:r>
                        <a:rPr lang="es-CO" sz="1800" dirty="0" smtClean="0"/>
                        <a:t>INVERSIÓN</a:t>
                      </a:r>
                      <a:r>
                        <a:rPr lang="es-CO" sz="1800" baseline="0" dirty="0" smtClean="0"/>
                        <a:t> </a:t>
                      </a:r>
                      <a:endParaRPr lang="es-CO" sz="1800" dirty="0"/>
                    </a:p>
                  </a:txBody>
                  <a:tcPr marL="91428" marR="91428" marT="45731" marB="45731" anchor="ctr"/>
                </a:tc>
                <a:tc>
                  <a:txBody>
                    <a:bodyPr/>
                    <a:lstStyle/>
                    <a:p>
                      <a:pPr algn="ctr"/>
                      <a:r>
                        <a:rPr lang="es-CO" sz="1800" dirty="0" smtClean="0"/>
                        <a:t>FAMILIAS VINCULADAS</a:t>
                      </a:r>
                      <a:r>
                        <a:rPr lang="es-CO" sz="1800" baseline="0" dirty="0" smtClean="0"/>
                        <a:t> </a:t>
                      </a:r>
                      <a:endParaRPr lang="es-CO" sz="1800" dirty="0"/>
                    </a:p>
                  </a:txBody>
                  <a:tcPr marL="91428" marR="91428" marT="45731" marB="45731" anchor="ctr"/>
                </a:tc>
              </a:tr>
              <a:tr h="2835296">
                <a:tc>
                  <a:txBody>
                    <a:bodyPr/>
                    <a:lstStyle/>
                    <a:p>
                      <a:pPr algn="ctr"/>
                      <a:r>
                        <a:rPr lang="es-CO" sz="1800" b="0" dirty="0" smtClean="0"/>
                        <a:t>CORPOURABA</a:t>
                      </a:r>
                      <a:r>
                        <a:rPr lang="es-CO" sz="1800" b="0" baseline="0" dirty="0" smtClean="0"/>
                        <a:t> </a:t>
                      </a:r>
                      <a:endParaRPr lang="es-CO" sz="1800" b="0" dirty="0"/>
                    </a:p>
                  </a:txBody>
                  <a:tcPr marL="91428" marR="91428" marT="45731" marB="45731" anchor="ctr"/>
                </a:tc>
                <a:tc>
                  <a:txBody>
                    <a:bodyPr/>
                    <a:lstStyle/>
                    <a:p>
                      <a:pPr lvl="0" algn="just"/>
                      <a:r>
                        <a:rPr lang="es-CO" sz="1800" b="1" kern="1200" dirty="0" smtClean="0"/>
                        <a:t>13 Municipios</a:t>
                      </a:r>
                    </a:p>
                    <a:p>
                      <a:pPr lvl="0" algn="just"/>
                      <a:r>
                        <a:rPr lang="es-CO" sz="1800" b="0" kern="1200" dirty="0" err="1" smtClean="0"/>
                        <a:t>Abriaquí</a:t>
                      </a:r>
                      <a:r>
                        <a:rPr lang="es-CO" sz="1800" b="0" kern="1200" dirty="0" smtClean="0"/>
                        <a:t>, Cañas  Gordas, </a:t>
                      </a:r>
                      <a:r>
                        <a:rPr lang="es-CO" sz="1800" b="0" kern="1200" dirty="0" err="1" smtClean="0"/>
                        <a:t>Carepa</a:t>
                      </a:r>
                      <a:r>
                        <a:rPr lang="es-CO" sz="1800" b="0" kern="1200" dirty="0" smtClean="0"/>
                        <a:t>, </a:t>
                      </a:r>
                      <a:r>
                        <a:rPr lang="es-CO" sz="1800" b="0" kern="1200" dirty="0" err="1" smtClean="0"/>
                        <a:t>Chigorodó</a:t>
                      </a:r>
                      <a:r>
                        <a:rPr lang="es-CO" sz="1800" b="0" kern="1200" dirty="0" smtClean="0"/>
                        <a:t>, </a:t>
                      </a:r>
                      <a:r>
                        <a:rPr lang="es-CO" sz="1800" b="0" kern="1200" dirty="0" err="1" smtClean="0"/>
                        <a:t>Dabeiba</a:t>
                      </a:r>
                      <a:r>
                        <a:rPr lang="es-CO" sz="1800" b="0" kern="1200" dirty="0" smtClean="0"/>
                        <a:t>, Frontino, Giraldo, </a:t>
                      </a:r>
                      <a:r>
                        <a:rPr lang="es-CO" sz="1800" b="0" kern="1200" dirty="0" err="1" smtClean="0"/>
                        <a:t>Mutatá</a:t>
                      </a:r>
                      <a:r>
                        <a:rPr lang="es-CO" sz="1800" b="0" kern="1200" dirty="0" smtClean="0"/>
                        <a:t>,</a:t>
                      </a:r>
                      <a:r>
                        <a:rPr lang="es-CO" sz="1800" b="0" kern="1200" baseline="0" dirty="0" smtClean="0"/>
                        <a:t> </a:t>
                      </a:r>
                      <a:r>
                        <a:rPr lang="es-CO" sz="1800" b="0" kern="1200" dirty="0" smtClean="0"/>
                        <a:t>Peque, San Pedro de </a:t>
                      </a:r>
                      <a:r>
                        <a:rPr lang="es-CO" sz="1800" b="0" kern="1200" dirty="0" err="1" smtClean="0"/>
                        <a:t>Urabá</a:t>
                      </a:r>
                      <a:r>
                        <a:rPr lang="es-CO" sz="1800" b="0" kern="1200" dirty="0" smtClean="0"/>
                        <a:t>, </a:t>
                      </a:r>
                      <a:r>
                        <a:rPr lang="es-CO" sz="1800" b="0" kern="1200" dirty="0" err="1" smtClean="0"/>
                        <a:t>Uramita</a:t>
                      </a:r>
                      <a:r>
                        <a:rPr lang="es-CO" sz="1800" b="0" kern="1200" dirty="0" smtClean="0"/>
                        <a:t>, </a:t>
                      </a:r>
                      <a:r>
                        <a:rPr lang="es-CO" sz="1800" b="0" kern="1200" dirty="0" err="1" smtClean="0"/>
                        <a:t>Urrao</a:t>
                      </a:r>
                      <a:r>
                        <a:rPr lang="es-CO" sz="1800" b="0" kern="1200" dirty="0" smtClean="0"/>
                        <a:t>.</a:t>
                      </a:r>
                    </a:p>
                  </a:txBody>
                  <a:tcPr marL="91428" marR="91428" marT="45731" marB="45731" anchor="ctr"/>
                </a:tc>
                <a:tc>
                  <a:txBody>
                    <a:bodyPr/>
                    <a:lstStyle/>
                    <a:p>
                      <a:pPr algn="ctr"/>
                      <a:r>
                        <a:rPr lang="es-CO" sz="1800" b="0" dirty="0" smtClean="0"/>
                        <a:t>$1.692.476.562 millones</a:t>
                      </a:r>
                      <a:r>
                        <a:rPr lang="es-CO" sz="1800" b="0" baseline="0" dirty="0" smtClean="0"/>
                        <a:t> </a:t>
                      </a:r>
                      <a:endParaRPr lang="es-CO" sz="1800" b="0" dirty="0"/>
                    </a:p>
                  </a:txBody>
                  <a:tcPr marL="91428" marR="91428" marT="45731" marB="45731" anchor="ctr"/>
                </a:tc>
                <a:tc>
                  <a:txBody>
                    <a:bodyPr/>
                    <a:lstStyle/>
                    <a:p>
                      <a:pPr algn="ctr"/>
                      <a:r>
                        <a:rPr lang="es-CO" sz="1800" b="0" dirty="0" smtClean="0"/>
                        <a:t>797</a:t>
                      </a:r>
                      <a:r>
                        <a:rPr lang="es-CO" sz="1800" b="0" baseline="0" dirty="0" smtClean="0"/>
                        <a:t> Familias </a:t>
                      </a:r>
                      <a:endParaRPr lang="es-CO" sz="1800" b="0" dirty="0"/>
                    </a:p>
                  </a:txBody>
                  <a:tcPr marL="91428" marR="91428" marT="45731" marB="45731" anchor="ctr"/>
                </a:tc>
              </a:tr>
            </a:tbl>
          </a:graphicData>
        </a:graphic>
      </p:graphicFrame>
      <p:sp>
        <p:nvSpPr>
          <p:cNvPr id="8" name="Título 1"/>
          <p:cNvSpPr txBox="1">
            <a:spLocks/>
          </p:cNvSpPr>
          <p:nvPr/>
        </p:nvSpPr>
        <p:spPr>
          <a:xfrm>
            <a:off x="432334" y="58065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32334" y="58065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graphicFrame>
        <p:nvGraphicFramePr>
          <p:cNvPr id="6" name="3 Marcador de contenido"/>
          <p:cNvGraphicFramePr>
            <a:graphicFrameLocks/>
          </p:cNvGraphicFramePr>
          <p:nvPr>
            <p:extLst>
              <p:ext uri="{D42A27DB-BD31-4B8C-83A1-F6EECF244321}">
                <p14:modId xmlns="" xmlns:p14="http://schemas.microsoft.com/office/powerpoint/2010/main" val="3003823919"/>
              </p:ext>
            </p:extLst>
          </p:nvPr>
        </p:nvGraphicFramePr>
        <p:xfrm>
          <a:off x="892030" y="1723917"/>
          <a:ext cx="9365672" cy="3330040"/>
        </p:xfrm>
        <a:graphic>
          <a:graphicData uri="http://schemas.openxmlformats.org/drawingml/2006/table">
            <a:tbl>
              <a:tblPr firstRow="1" bandRow="1">
                <a:tableStyleId>{0505E3EF-67EA-436B-97B2-0124C06EBD24}</a:tableStyleId>
              </a:tblPr>
              <a:tblGrid>
                <a:gridCol w="2341418"/>
                <a:gridCol w="2795821"/>
                <a:gridCol w="1658664"/>
                <a:gridCol w="2569769"/>
              </a:tblGrid>
              <a:tr h="644237">
                <a:tc>
                  <a:txBody>
                    <a:bodyPr/>
                    <a:lstStyle/>
                    <a:p>
                      <a:r>
                        <a:rPr lang="es-CO" dirty="0" smtClean="0"/>
                        <a:t>CONVENIO </a:t>
                      </a:r>
                      <a:endParaRPr lang="es-CO" dirty="0"/>
                    </a:p>
                  </a:txBody>
                  <a:tcPr/>
                </a:tc>
                <a:tc>
                  <a:txBody>
                    <a:bodyPr/>
                    <a:lstStyle/>
                    <a:p>
                      <a:r>
                        <a:rPr lang="es-CO" dirty="0" smtClean="0"/>
                        <a:t>MUNICIPIOS</a:t>
                      </a:r>
                      <a:endParaRPr lang="es-CO" dirty="0"/>
                    </a:p>
                  </a:txBody>
                  <a:tcPr/>
                </a:tc>
                <a:tc>
                  <a:txBody>
                    <a:bodyPr/>
                    <a:lstStyle/>
                    <a:p>
                      <a:r>
                        <a:rPr lang="es-CO" dirty="0" smtClean="0"/>
                        <a:t>INVERSIÓN</a:t>
                      </a:r>
                      <a:r>
                        <a:rPr lang="es-CO" baseline="0" dirty="0" smtClean="0"/>
                        <a:t> </a:t>
                      </a:r>
                      <a:endParaRPr lang="es-CO" dirty="0"/>
                    </a:p>
                  </a:txBody>
                  <a:tcPr/>
                </a:tc>
                <a:tc>
                  <a:txBody>
                    <a:bodyPr/>
                    <a:lstStyle/>
                    <a:p>
                      <a:r>
                        <a:rPr lang="es-CO" dirty="0" smtClean="0"/>
                        <a:t>FAMILIAS VINCULADAS</a:t>
                      </a:r>
                      <a:r>
                        <a:rPr lang="es-CO" baseline="0" dirty="0" smtClean="0"/>
                        <a:t> </a:t>
                      </a:r>
                      <a:endParaRPr lang="es-CO" dirty="0"/>
                    </a:p>
                  </a:txBody>
                  <a:tcPr/>
                </a:tc>
              </a:tr>
              <a:tr h="2568040">
                <a:tc>
                  <a:txBody>
                    <a:bodyPr/>
                    <a:lstStyle/>
                    <a:p>
                      <a:r>
                        <a:rPr lang="es-CO" b="0" dirty="0" smtClean="0"/>
                        <a:t>ÁREA</a:t>
                      </a:r>
                      <a:r>
                        <a:rPr lang="es-CO" b="0" baseline="0" dirty="0" smtClean="0"/>
                        <a:t> METROPOLITANA</a:t>
                      </a:r>
                    </a:p>
                    <a:p>
                      <a:endParaRPr lang="es-CO" b="0" baseline="0" dirty="0" smtClean="0"/>
                    </a:p>
                    <a:p>
                      <a:endParaRPr lang="es-CO" b="0" baseline="0" dirty="0" smtClean="0"/>
                    </a:p>
                    <a:p>
                      <a:r>
                        <a:rPr lang="es-CO" b="0" baseline="0" dirty="0" smtClean="0"/>
                        <a:t>EPM </a:t>
                      </a:r>
                      <a:endParaRPr lang="es-CO" b="0" dirty="0"/>
                    </a:p>
                  </a:txBody>
                  <a:tcPr/>
                </a:tc>
                <a:tc>
                  <a:txBody>
                    <a:bodyPr/>
                    <a:lstStyle/>
                    <a:p>
                      <a:pPr lvl="0"/>
                      <a:r>
                        <a:rPr lang="es-CO" sz="1800" b="1" kern="1200" dirty="0" smtClean="0">
                          <a:solidFill>
                            <a:schemeClr val="tx1"/>
                          </a:solidFill>
                          <a:latin typeface="+mn-lt"/>
                          <a:ea typeface="+mn-ea"/>
                          <a:cs typeface="+mn-cs"/>
                        </a:rPr>
                        <a:t>5 Municipios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800" b="0" kern="1200" dirty="0" smtClean="0">
                          <a:solidFill>
                            <a:schemeClr val="tx1"/>
                          </a:solidFill>
                          <a:latin typeface="+mn-lt"/>
                          <a:ea typeface="+mn-ea"/>
                          <a:cs typeface="+mn-cs"/>
                        </a:rPr>
                        <a:t>Barbosa,</a:t>
                      </a:r>
                      <a:r>
                        <a:rPr lang="es-CO" sz="1800" b="0" kern="1200" baseline="0" dirty="0" smtClean="0">
                          <a:solidFill>
                            <a:schemeClr val="tx1"/>
                          </a:solidFill>
                          <a:latin typeface="+mn-lt"/>
                          <a:ea typeface="+mn-ea"/>
                          <a:cs typeface="+mn-cs"/>
                        </a:rPr>
                        <a:t> Envigado, </a:t>
                      </a:r>
                      <a:r>
                        <a:rPr lang="es-CO" sz="1800" b="0" kern="1200" baseline="0" dirty="0" err="1" smtClean="0">
                          <a:solidFill>
                            <a:schemeClr val="tx1"/>
                          </a:solidFill>
                          <a:latin typeface="+mn-lt"/>
                          <a:ea typeface="+mn-ea"/>
                          <a:cs typeface="+mn-cs"/>
                        </a:rPr>
                        <a:t>Girardota</a:t>
                      </a:r>
                      <a:r>
                        <a:rPr lang="es-CO" sz="1800" b="0" kern="1200" baseline="0" dirty="0" smtClean="0">
                          <a:solidFill>
                            <a:schemeClr val="tx1"/>
                          </a:solidFill>
                          <a:latin typeface="+mn-lt"/>
                          <a:ea typeface="+mn-ea"/>
                          <a:cs typeface="+mn-cs"/>
                        </a:rPr>
                        <a:t>, </a:t>
                      </a:r>
                      <a:r>
                        <a:rPr lang="es-CO" sz="1800" dirty="0" smtClean="0"/>
                        <a:t>Itagüí y Sabaneta</a:t>
                      </a:r>
                    </a:p>
                    <a:p>
                      <a:pPr lvl="0"/>
                      <a:endParaRPr lang="es-CO" sz="1800" b="0" kern="1200" dirty="0" smtClean="0">
                        <a:solidFill>
                          <a:schemeClr val="tx1"/>
                        </a:solidFill>
                        <a:latin typeface="+mn-lt"/>
                        <a:ea typeface="+mn-ea"/>
                        <a:cs typeface="+mn-cs"/>
                      </a:endParaRPr>
                    </a:p>
                    <a:p>
                      <a:pPr lvl="0"/>
                      <a:r>
                        <a:rPr lang="es-CO" sz="1800" b="0" kern="1200" dirty="0" smtClean="0">
                          <a:solidFill>
                            <a:schemeClr val="tx1"/>
                          </a:solidFill>
                          <a:latin typeface="+mn-lt"/>
                          <a:ea typeface="+mn-ea"/>
                          <a:cs typeface="+mn-cs"/>
                        </a:rPr>
                        <a:t>Municipios</a:t>
                      </a:r>
                      <a:r>
                        <a:rPr lang="es-CO" sz="1800" b="0" kern="1200" baseline="0" dirty="0" smtClean="0">
                          <a:solidFill>
                            <a:schemeClr val="tx1"/>
                          </a:solidFill>
                          <a:latin typeface="+mn-lt"/>
                          <a:ea typeface="+mn-ea"/>
                          <a:cs typeface="+mn-cs"/>
                        </a:rPr>
                        <a:t> jurisdicción de CORPOURABA  y CORANTIOQUIA  </a:t>
                      </a:r>
                      <a:endParaRPr lang="es-CO" sz="1800" b="0" kern="1200" dirty="0" smtClean="0">
                        <a:solidFill>
                          <a:schemeClr val="tx1"/>
                        </a:solidFill>
                        <a:latin typeface="+mn-lt"/>
                        <a:ea typeface="+mn-ea"/>
                        <a:cs typeface="+mn-cs"/>
                      </a:endParaRPr>
                    </a:p>
                  </a:txBody>
                  <a:tcPr/>
                </a:tc>
                <a:tc>
                  <a:txBody>
                    <a:bodyPr/>
                    <a:lstStyle/>
                    <a:p>
                      <a:r>
                        <a:rPr lang="es-CO" sz="1800" dirty="0" smtClean="0"/>
                        <a:t>$ 616.496.485</a:t>
                      </a:r>
                    </a:p>
                    <a:p>
                      <a:endParaRPr lang="es-CO" sz="1800" dirty="0" smtClean="0"/>
                    </a:p>
                    <a:p>
                      <a:endParaRPr lang="es-CO" sz="1800" dirty="0" smtClean="0"/>
                    </a:p>
                    <a:p>
                      <a:endParaRPr lang="es-CO" sz="1800" dirty="0" smtClean="0"/>
                    </a:p>
                    <a:p>
                      <a:endParaRPr lang="es-CO" sz="1800" dirty="0" smtClean="0"/>
                    </a:p>
                    <a:p>
                      <a:r>
                        <a:rPr lang="es-CO" sz="1800" dirty="0" smtClean="0"/>
                        <a:t> </a:t>
                      </a:r>
                      <a:r>
                        <a:rPr lang="es-ES" sz="1800" kern="1200" dirty="0" smtClean="0">
                          <a:solidFill>
                            <a:schemeClr val="dk1"/>
                          </a:solidFill>
                          <a:latin typeface="+mn-lt"/>
                          <a:ea typeface="+mn-ea"/>
                          <a:cs typeface="+mn-cs"/>
                        </a:rPr>
                        <a:t>$1.507.489.836</a:t>
                      </a:r>
                      <a:endParaRPr lang="es-CO" b="0" dirty="0"/>
                    </a:p>
                  </a:txBody>
                  <a:tcPr/>
                </a:tc>
                <a:tc>
                  <a:txBody>
                    <a:bodyPr/>
                    <a:lstStyle/>
                    <a:p>
                      <a:r>
                        <a:rPr lang="es-CO" sz="2000" b="0" baseline="0" dirty="0" smtClean="0"/>
                        <a:t>194 Familias </a:t>
                      </a:r>
                    </a:p>
                    <a:p>
                      <a:endParaRPr lang="es-CO" sz="2000" b="0" baseline="0" dirty="0" smtClean="0"/>
                    </a:p>
                    <a:p>
                      <a:endParaRPr lang="es-CO" sz="2000" b="0" baseline="0" dirty="0" smtClean="0"/>
                    </a:p>
                    <a:p>
                      <a:endParaRPr lang="es-CO" sz="2000" b="0" baseline="0" dirty="0" smtClean="0"/>
                    </a:p>
                    <a:p>
                      <a:endParaRPr lang="es-CO" sz="2000" b="0" baseline="0" dirty="0" smtClean="0"/>
                    </a:p>
                    <a:p>
                      <a:r>
                        <a:rPr lang="es-CO" sz="2000" b="0" baseline="0" dirty="0" smtClean="0"/>
                        <a:t>80 familias </a:t>
                      </a:r>
                      <a:endParaRPr lang="es-CO" sz="2000" b="0"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74398" y="1257761"/>
          <a:ext cx="5289610" cy="3340118"/>
        </p:xfrm>
        <a:graphic>
          <a:graphicData uri="http://schemas.openxmlformats.org/drawingml/2006/table">
            <a:tbl>
              <a:tblPr firstRow="1" bandRow="1">
                <a:tableStyleId>{0505E3EF-67EA-436B-97B2-0124C06EBD24}</a:tableStyleId>
              </a:tblPr>
              <a:tblGrid>
                <a:gridCol w="2591142"/>
                <a:gridCol w="1223702"/>
                <a:gridCol w="1474766"/>
              </a:tblGrid>
              <a:tr h="782175">
                <a:tc>
                  <a:txBody>
                    <a:bodyPr/>
                    <a:lstStyle/>
                    <a:p>
                      <a:pPr algn="ctr"/>
                      <a:r>
                        <a:rPr lang="es-CO" sz="1500" dirty="0" smtClean="0"/>
                        <a:t>AUTORIDAD</a:t>
                      </a:r>
                      <a:r>
                        <a:rPr lang="es-CO" sz="1500" baseline="0" dirty="0" smtClean="0"/>
                        <a:t> AMBIENTAL</a:t>
                      </a:r>
                      <a:endParaRPr lang="es-CO" sz="1500" dirty="0">
                        <a:solidFill>
                          <a:schemeClr val="tx1"/>
                        </a:solidFill>
                      </a:endParaRPr>
                    </a:p>
                  </a:txBody>
                  <a:tcPr marL="91428" marR="91428" marT="45731" marB="45731" anchor="ctr"/>
                </a:tc>
                <a:tc>
                  <a:txBody>
                    <a:bodyPr/>
                    <a:lstStyle/>
                    <a:p>
                      <a:pPr algn="ctr"/>
                      <a:r>
                        <a:rPr lang="es-CO" sz="1500" dirty="0" smtClean="0"/>
                        <a:t>FAMILIAS</a:t>
                      </a:r>
                      <a:endParaRPr lang="es-CO" sz="1500" dirty="0">
                        <a:solidFill>
                          <a:schemeClr val="tx1"/>
                        </a:solidFill>
                      </a:endParaRPr>
                    </a:p>
                  </a:txBody>
                  <a:tcPr marL="91428" marR="91428" marT="45731" marB="45731" anchor="ctr"/>
                </a:tc>
                <a:tc>
                  <a:txBody>
                    <a:bodyPr/>
                    <a:lstStyle/>
                    <a:p>
                      <a:pPr algn="ctr"/>
                      <a:r>
                        <a:rPr lang="es-CO" sz="1500" dirty="0" smtClean="0"/>
                        <a:t>TOTAL FAMILIAS VINCULADAS </a:t>
                      </a:r>
                      <a:endParaRPr lang="es-CO" sz="1500" dirty="0">
                        <a:solidFill>
                          <a:schemeClr val="tx1"/>
                        </a:solidFill>
                      </a:endParaRPr>
                    </a:p>
                  </a:txBody>
                  <a:tcPr marL="91428" marR="91428" marT="45731" marB="45731" anchor="ctr"/>
                </a:tc>
              </a:tr>
              <a:tr h="453098">
                <a:tc>
                  <a:txBody>
                    <a:bodyPr/>
                    <a:lstStyle/>
                    <a:p>
                      <a:pPr algn="ctr"/>
                      <a:r>
                        <a:rPr lang="es-CO" sz="1500" dirty="0" smtClean="0"/>
                        <a:t>CORANTIOQUIA</a:t>
                      </a:r>
                      <a:endParaRPr lang="es-CO" sz="1500" dirty="0">
                        <a:solidFill>
                          <a:schemeClr val="tx1"/>
                        </a:solidFill>
                      </a:endParaRPr>
                    </a:p>
                  </a:txBody>
                  <a:tcPr marL="91428" marR="91428" marT="45731" marB="45731" anchor="ctr"/>
                </a:tc>
                <a:tc>
                  <a:txBody>
                    <a:bodyPr/>
                    <a:lstStyle/>
                    <a:p>
                      <a:pPr algn="ctr"/>
                      <a:r>
                        <a:rPr lang="es-CO" sz="1500" dirty="0" smtClean="0">
                          <a:solidFill>
                            <a:schemeClr val="tx1"/>
                          </a:solidFill>
                        </a:rPr>
                        <a:t>1.861</a:t>
                      </a:r>
                      <a:endParaRPr lang="es-CO" sz="1500" dirty="0">
                        <a:solidFill>
                          <a:schemeClr val="tx1"/>
                        </a:solidFill>
                      </a:endParaRPr>
                    </a:p>
                  </a:txBody>
                  <a:tcPr marL="91428" marR="91428" marT="45731" marB="45731" anchor="ctr"/>
                </a:tc>
                <a:tc rowSpan="5">
                  <a:txBody>
                    <a:bodyPr/>
                    <a:lstStyle/>
                    <a:p>
                      <a:pPr algn="ctr"/>
                      <a:r>
                        <a:rPr lang="es-CO" sz="1500" dirty="0" smtClean="0"/>
                        <a:t>4132</a:t>
                      </a:r>
                    </a:p>
                  </a:txBody>
                  <a:tcPr marL="91428" marR="91428" marT="45731" marB="45731" anchor="ctr"/>
                </a:tc>
              </a:tr>
              <a:tr h="480224">
                <a:tc>
                  <a:txBody>
                    <a:bodyPr/>
                    <a:lstStyle/>
                    <a:p>
                      <a:pPr algn="ctr"/>
                      <a:r>
                        <a:rPr lang="es-CO" sz="1500" dirty="0" smtClean="0"/>
                        <a:t>CORPOURABA</a:t>
                      </a:r>
                      <a:endParaRPr lang="es-CO" sz="1500" dirty="0">
                        <a:solidFill>
                          <a:schemeClr val="tx1"/>
                        </a:solidFill>
                      </a:endParaRPr>
                    </a:p>
                  </a:txBody>
                  <a:tcPr marL="91428" marR="91428" marT="45731" marB="45731" anchor="ctr"/>
                </a:tc>
                <a:tc>
                  <a:txBody>
                    <a:bodyPr/>
                    <a:lstStyle/>
                    <a:p>
                      <a:pPr algn="ctr"/>
                      <a:r>
                        <a:rPr lang="es-CO" sz="1500" dirty="0" smtClean="0"/>
                        <a:t>797</a:t>
                      </a:r>
                      <a:endParaRPr lang="es-CO" sz="1500" dirty="0">
                        <a:solidFill>
                          <a:schemeClr val="tx1"/>
                        </a:solidFill>
                      </a:endParaRPr>
                    </a:p>
                  </a:txBody>
                  <a:tcPr marL="91428" marR="91428" marT="45731" marB="45731" anchor="ctr"/>
                </a:tc>
                <a:tc vMerge="1">
                  <a:txBody>
                    <a:bodyPr/>
                    <a:lstStyle/>
                    <a:p>
                      <a:endParaRPr lang="es-CO" dirty="0">
                        <a:solidFill>
                          <a:schemeClr val="tx1"/>
                        </a:solidFill>
                      </a:endParaRPr>
                    </a:p>
                  </a:txBody>
                  <a:tcPr>
                    <a:noFill/>
                  </a:tcPr>
                </a:tc>
              </a:tr>
              <a:tr h="552090">
                <a:tc>
                  <a:txBody>
                    <a:bodyPr/>
                    <a:lstStyle/>
                    <a:p>
                      <a:pPr algn="ctr"/>
                      <a:r>
                        <a:rPr lang="es-CO" sz="1500" dirty="0" smtClean="0"/>
                        <a:t>CORNARE</a:t>
                      </a:r>
                      <a:endParaRPr lang="es-CO" sz="1500" dirty="0">
                        <a:solidFill>
                          <a:schemeClr val="tx1"/>
                        </a:solidFill>
                      </a:endParaRPr>
                    </a:p>
                  </a:txBody>
                  <a:tcPr marL="91428" marR="91428" marT="45731" marB="4573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smtClean="0"/>
                        <a:t>1200</a:t>
                      </a:r>
                      <a:endParaRPr lang="es-CO" sz="1500" dirty="0" smtClean="0"/>
                    </a:p>
                  </a:txBody>
                  <a:tcPr marL="91428" marR="91428" marT="45731" marB="45731" anchor="ctr"/>
                </a:tc>
                <a:tc vMerge="1">
                  <a:txBody>
                    <a:bodyPr/>
                    <a:lstStyle/>
                    <a:p>
                      <a:endParaRPr lang="es-CO" dirty="0">
                        <a:solidFill>
                          <a:schemeClr val="tx1"/>
                        </a:solidFill>
                      </a:endParaRPr>
                    </a:p>
                  </a:txBody>
                  <a:tcPr>
                    <a:noFill/>
                  </a:tcPr>
                </a:tc>
              </a:tr>
              <a:tr h="598078">
                <a:tc>
                  <a:txBody>
                    <a:bodyPr/>
                    <a:lstStyle/>
                    <a:p>
                      <a:pPr algn="ctr"/>
                      <a:r>
                        <a:rPr lang="es-CO" sz="1500" dirty="0" smtClean="0">
                          <a:solidFill>
                            <a:schemeClr val="tx1"/>
                          </a:solidFill>
                        </a:rPr>
                        <a:t>ÁREA</a:t>
                      </a:r>
                      <a:r>
                        <a:rPr lang="es-CO" sz="1500" baseline="0" dirty="0" smtClean="0">
                          <a:solidFill>
                            <a:schemeClr val="tx1"/>
                          </a:solidFill>
                        </a:rPr>
                        <a:t> METROPOLITANA</a:t>
                      </a:r>
                      <a:endParaRPr lang="es-CO" sz="1500" dirty="0">
                        <a:solidFill>
                          <a:schemeClr val="tx1"/>
                        </a:solidFill>
                      </a:endParaRPr>
                    </a:p>
                  </a:txBody>
                  <a:tcPr marL="91428" marR="91428" marT="45731" marB="45731" anchor="ctr"/>
                </a:tc>
                <a:tc>
                  <a:txBody>
                    <a:bodyPr/>
                    <a:lstStyle/>
                    <a:p>
                      <a:pPr algn="ctr"/>
                      <a:r>
                        <a:rPr lang="es-CO" sz="1500" dirty="0" smtClean="0">
                          <a:solidFill>
                            <a:schemeClr val="tx1"/>
                          </a:solidFill>
                        </a:rPr>
                        <a:t>184</a:t>
                      </a:r>
                      <a:endParaRPr lang="es-CO" sz="1500" dirty="0">
                        <a:solidFill>
                          <a:schemeClr val="tx1"/>
                        </a:solidFill>
                      </a:endParaRPr>
                    </a:p>
                  </a:txBody>
                  <a:tcPr marL="91428" marR="91428" marT="45731" marB="45731" anchor="ctr"/>
                </a:tc>
                <a:tc vMerge="1">
                  <a:txBody>
                    <a:bodyPr/>
                    <a:lstStyle/>
                    <a:p>
                      <a:pPr algn="ctr"/>
                      <a:endParaRPr lang="es-CO" sz="1500" dirty="0" smtClean="0"/>
                    </a:p>
                  </a:txBody>
                  <a:tcPr marL="91428" marR="91428" marT="45731" marB="45731" anchor="ctr"/>
                </a:tc>
              </a:tr>
              <a:tr h="474453">
                <a:tc>
                  <a:txBody>
                    <a:bodyPr/>
                    <a:lstStyle/>
                    <a:p>
                      <a:pPr algn="ctr"/>
                      <a:r>
                        <a:rPr lang="es-CO" sz="1500" dirty="0" smtClean="0">
                          <a:solidFill>
                            <a:schemeClr val="tx1"/>
                          </a:solidFill>
                        </a:rPr>
                        <a:t>EPM</a:t>
                      </a:r>
                      <a:endParaRPr lang="es-CO" sz="1500" dirty="0">
                        <a:solidFill>
                          <a:schemeClr val="tx1"/>
                        </a:solidFill>
                      </a:endParaRPr>
                    </a:p>
                  </a:txBody>
                  <a:tcPr marL="91428" marR="91428" marT="45731" marB="45731" anchor="ctr"/>
                </a:tc>
                <a:tc>
                  <a:txBody>
                    <a:bodyPr/>
                    <a:lstStyle/>
                    <a:p>
                      <a:pPr algn="ctr"/>
                      <a:r>
                        <a:rPr lang="es-CO" sz="1500" dirty="0" smtClean="0">
                          <a:solidFill>
                            <a:schemeClr val="tx1"/>
                          </a:solidFill>
                        </a:rPr>
                        <a:t>80</a:t>
                      </a:r>
                      <a:endParaRPr lang="es-CO" sz="1500" dirty="0">
                        <a:solidFill>
                          <a:schemeClr val="tx1"/>
                        </a:solidFill>
                      </a:endParaRPr>
                    </a:p>
                  </a:txBody>
                  <a:tcPr marL="91428" marR="91428" marT="45731" marB="45731" anchor="ctr"/>
                </a:tc>
                <a:tc vMerge="1">
                  <a:txBody>
                    <a:bodyPr/>
                    <a:lstStyle/>
                    <a:p>
                      <a:pPr algn="ctr"/>
                      <a:endParaRPr lang="es-CO" sz="1500" dirty="0" smtClean="0"/>
                    </a:p>
                  </a:txBody>
                  <a:tcPr marL="91428" marR="91428" marT="45731" marB="45731" anchor="ctr"/>
                </a:tc>
              </a:tr>
            </a:tbl>
          </a:graphicData>
        </a:graphic>
      </p:graphicFrame>
      <p:pic>
        <p:nvPicPr>
          <p:cNvPr id="9" name="8 Imagen" descr="IMG_0007.JPG"/>
          <p:cNvPicPr>
            <a:picLocks noChangeAspect="1"/>
          </p:cNvPicPr>
          <p:nvPr/>
        </p:nvPicPr>
        <p:blipFill>
          <a:blip r:embed="rId2" cstate="print"/>
          <a:stretch>
            <a:fillRect/>
          </a:stretch>
        </p:blipFill>
        <p:spPr>
          <a:xfrm>
            <a:off x="6210804" y="1229120"/>
            <a:ext cx="3390459" cy="2261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10 Imagen" descr="sin t+¡tulo-1-326.jpg"/>
          <p:cNvPicPr>
            <a:picLocks noChangeAspect="1"/>
          </p:cNvPicPr>
          <p:nvPr/>
        </p:nvPicPr>
        <p:blipFill>
          <a:blip r:embed="rId3" cstate="print"/>
          <a:stretch>
            <a:fillRect/>
          </a:stretch>
        </p:blipFill>
        <p:spPr>
          <a:xfrm>
            <a:off x="7860714" y="2986236"/>
            <a:ext cx="3391791" cy="2264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ítulo 1"/>
          <p:cNvSpPr txBox="1">
            <a:spLocks/>
          </p:cNvSpPr>
          <p:nvPr/>
        </p:nvSpPr>
        <p:spPr>
          <a:xfrm>
            <a:off x="348262" y="27578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2" name="1 CuadroTexto"/>
          <p:cNvSpPr txBox="1"/>
          <p:nvPr/>
        </p:nvSpPr>
        <p:spPr>
          <a:xfrm>
            <a:off x="1783901" y="5045655"/>
            <a:ext cx="5867958" cy="831189"/>
          </a:xfrm>
          <a:prstGeom prst="rect">
            <a:avLst/>
          </a:prstGeom>
          <a:noFill/>
        </p:spPr>
        <p:txBody>
          <a:bodyPr wrap="none" rtlCol="0">
            <a:spAutoFit/>
          </a:bodyPr>
          <a:lstStyle/>
          <a:p>
            <a:r>
              <a:rPr lang="es-CO" sz="2400" b="1" dirty="0" smtClean="0"/>
              <a:t>Total inversión PSA BanCO2: $ 9.943.868.028</a:t>
            </a:r>
          </a:p>
          <a:p>
            <a:r>
              <a:rPr lang="es-CO" sz="2400" b="1" dirty="0" smtClean="0"/>
              <a:t>Aporte Gobernación: $ 5.460.169.703</a:t>
            </a:r>
            <a:endParaRPr lang="es-CO"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420990" y="161454"/>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4" name="3 CuadroTexto"/>
          <p:cNvSpPr txBox="1"/>
          <p:nvPr/>
        </p:nvSpPr>
        <p:spPr>
          <a:xfrm>
            <a:off x="843584" y="1008865"/>
            <a:ext cx="6155395" cy="5078313"/>
          </a:xfrm>
          <a:prstGeom prst="rect">
            <a:avLst/>
          </a:prstGeom>
          <a:noFill/>
        </p:spPr>
        <p:txBody>
          <a:bodyPr wrap="square" rtlCol="0">
            <a:spAutoFit/>
          </a:bodyPr>
          <a:lstStyle/>
          <a:p>
            <a:pPr algn="just"/>
            <a:r>
              <a:rPr lang="es-CO" sz="1800" dirty="0" smtClean="0"/>
              <a:t>Convenio interadministrativo para implementar </a:t>
            </a:r>
            <a:r>
              <a:rPr lang="es-CO" sz="1800" dirty="0"/>
              <a:t>acciones de control, vigilancia y administración de los predios públicos para la protección de las fuentes de agua que abastecen acueductos</a:t>
            </a:r>
            <a:r>
              <a:rPr lang="es-CO" sz="1800" dirty="0" smtClean="0"/>
              <a:t>.</a:t>
            </a:r>
          </a:p>
          <a:p>
            <a:endParaRPr lang="es-CO" sz="1800" dirty="0"/>
          </a:p>
          <a:p>
            <a:r>
              <a:rPr lang="es-CO" sz="1800" dirty="0" smtClean="0"/>
              <a:t>11 Guardabosques</a:t>
            </a:r>
          </a:p>
          <a:p>
            <a:endParaRPr lang="es-CO" sz="1800" dirty="0" smtClean="0"/>
          </a:p>
          <a:p>
            <a:r>
              <a:rPr lang="es-CO" sz="1800" b="1" dirty="0" smtClean="0"/>
              <a:t>MUNICIPIOS</a:t>
            </a:r>
            <a:endParaRPr lang="es-CO" sz="1800" b="1" dirty="0"/>
          </a:p>
          <a:p>
            <a:pPr>
              <a:buFont typeface="Arial" pitchFamily="34" charset="0"/>
              <a:buChar char="•"/>
            </a:pPr>
            <a:r>
              <a:rPr lang="es-CO" sz="1800" dirty="0" err="1" smtClean="0"/>
              <a:t>Abejorral</a:t>
            </a:r>
            <a:endParaRPr lang="es-CO" sz="1800" dirty="0" smtClean="0"/>
          </a:p>
          <a:p>
            <a:pPr>
              <a:buFont typeface="Arial" pitchFamily="34" charset="0"/>
              <a:buChar char="•"/>
            </a:pPr>
            <a:r>
              <a:rPr lang="es-CO" sz="1800" dirty="0" smtClean="0"/>
              <a:t>Alejandría</a:t>
            </a:r>
          </a:p>
          <a:p>
            <a:pPr>
              <a:buFont typeface="Arial" pitchFamily="34" charset="0"/>
              <a:buChar char="•"/>
            </a:pPr>
            <a:r>
              <a:rPr lang="es-CO" sz="1800" dirty="0" err="1" smtClean="0"/>
              <a:t>Cocorná</a:t>
            </a:r>
            <a:endParaRPr lang="es-CO" sz="1800" dirty="0" smtClean="0"/>
          </a:p>
          <a:p>
            <a:pPr>
              <a:buFont typeface="Arial" pitchFamily="34" charset="0"/>
              <a:buChar char="•"/>
            </a:pPr>
            <a:r>
              <a:rPr lang="es-CO" sz="1800" dirty="0" smtClean="0"/>
              <a:t>El Retiro</a:t>
            </a:r>
          </a:p>
          <a:p>
            <a:pPr>
              <a:buFont typeface="Arial" pitchFamily="34" charset="0"/>
              <a:buChar char="•"/>
            </a:pPr>
            <a:r>
              <a:rPr lang="es-CO" sz="1800" dirty="0" smtClean="0"/>
              <a:t>El Santuario</a:t>
            </a:r>
          </a:p>
          <a:p>
            <a:pPr>
              <a:buFont typeface="Arial" pitchFamily="34" charset="0"/>
              <a:buChar char="•"/>
            </a:pPr>
            <a:r>
              <a:rPr lang="es-CO" sz="1800" dirty="0" err="1" smtClean="0"/>
              <a:t>Guatapé</a:t>
            </a:r>
            <a:endParaRPr lang="es-CO" sz="1800" dirty="0" smtClean="0"/>
          </a:p>
          <a:p>
            <a:pPr>
              <a:buFont typeface="Arial" pitchFamily="34" charset="0"/>
              <a:buChar char="•"/>
            </a:pPr>
            <a:r>
              <a:rPr lang="es-CO" sz="1800" dirty="0" smtClean="0"/>
              <a:t>Marinilla</a:t>
            </a:r>
          </a:p>
          <a:p>
            <a:pPr>
              <a:buFont typeface="Arial" pitchFamily="34" charset="0"/>
              <a:buChar char="•"/>
            </a:pPr>
            <a:r>
              <a:rPr lang="es-CO" sz="1800" dirty="0" smtClean="0"/>
              <a:t>San Luis</a:t>
            </a:r>
          </a:p>
          <a:p>
            <a:pPr>
              <a:buFont typeface="Arial" pitchFamily="34" charset="0"/>
              <a:buChar char="•"/>
            </a:pPr>
            <a:r>
              <a:rPr lang="es-CO" sz="1800" dirty="0" smtClean="0"/>
              <a:t>Santo Domingo</a:t>
            </a:r>
          </a:p>
          <a:p>
            <a:pPr>
              <a:buFont typeface="Arial" pitchFamily="34" charset="0"/>
              <a:buChar char="•"/>
            </a:pPr>
            <a:r>
              <a:rPr lang="es-CO" sz="1800" dirty="0" err="1" smtClean="0"/>
              <a:t>Sonsón</a:t>
            </a:r>
            <a:r>
              <a:rPr lang="es-CO" sz="1800" dirty="0" smtClean="0"/>
              <a:t> </a:t>
            </a:r>
          </a:p>
          <a:p>
            <a:endParaRPr lang="es-CO" sz="1800" dirty="0"/>
          </a:p>
        </p:txBody>
      </p:sp>
      <p:sp>
        <p:nvSpPr>
          <p:cNvPr id="3" name="2 CuadroTexto"/>
          <p:cNvSpPr txBox="1"/>
          <p:nvPr/>
        </p:nvSpPr>
        <p:spPr>
          <a:xfrm>
            <a:off x="6132346" y="4907195"/>
            <a:ext cx="2350002" cy="369332"/>
          </a:xfrm>
          <a:prstGeom prst="rect">
            <a:avLst/>
          </a:prstGeom>
          <a:noFill/>
        </p:spPr>
        <p:txBody>
          <a:bodyPr wrap="none" rtlCol="0">
            <a:spAutoFit/>
          </a:bodyPr>
          <a:lstStyle/>
          <a:p>
            <a:r>
              <a:rPr lang="es-CO" sz="1800" b="1" dirty="0" smtClean="0"/>
              <a:t>VALOR: $ 113.187.960.</a:t>
            </a:r>
            <a:endParaRPr lang="es-CO" sz="1800" b="1" dirty="0"/>
          </a:p>
        </p:txBody>
      </p:sp>
      <p:pic>
        <p:nvPicPr>
          <p:cNvPr id="6" name="5 Imagen" descr="_MG_7535.JPG"/>
          <p:cNvPicPr>
            <a:picLocks noChangeAspect="1"/>
          </p:cNvPicPr>
          <p:nvPr/>
        </p:nvPicPr>
        <p:blipFill>
          <a:blip r:embed="rId2" cstate="print"/>
          <a:stretch>
            <a:fillRect/>
          </a:stretch>
        </p:blipFill>
        <p:spPr>
          <a:xfrm>
            <a:off x="5243979" y="2255867"/>
            <a:ext cx="3829208" cy="2553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242832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5894" y="1442387"/>
            <a:ext cx="7538893" cy="3929644"/>
          </a:xfrm>
        </p:spPr>
        <p:txBody>
          <a:bodyPr>
            <a:normAutofit/>
          </a:bodyPr>
          <a:lstStyle/>
          <a:p>
            <a:pPr algn="just"/>
            <a:r>
              <a:rPr lang="es-CO" sz="1900" dirty="0" smtClean="0"/>
              <a:t>Convenio interadministrativo con el Municipio de </a:t>
            </a:r>
            <a:r>
              <a:rPr lang="es-CO" sz="1900" dirty="0" err="1" smtClean="0"/>
              <a:t>Yondó</a:t>
            </a:r>
            <a:r>
              <a:rPr lang="es-CO" sz="1900" dirty="0" smtClean="0"/>
              <a:t> para realizar la restauración ecológica del caño Bodegas para recuperar la conectividad y la dinámica hidrobiológica. </a:t>
            </a:r>
          </a:p>
          <a:p>
            <a:pPr algn="just">
              <a:defRPr/>
            </a:pPr>
            <a:r>
              <a:rPr lang="es-CO" sz="1900" dirty="0" smtClean="0"/>
              <a:t>$139.832.445</a:t>
            </a:r>
          </a:p>
          <a:p>
            <a:pPr algn="just">
              <a:defRPr/>
            </a:pPr>
            <a:r>
              <a:rPr lang="es-CO" sz="1900" dirty="0" smtClean="0"/>
              <a:t>Beneficiarios: Consejo comunitario -  comunidad </a:t>
            </a:r>
            <a:r>
              <a:rPr lang="es-CO" sz="1900" dirty="0" err="1" smtClean="0"/>
              <a:t>afrodescendiente</a:t>
            </a:r>
            <a:r>
              <a:rPr lang="es-CO" sz="1900" dirty="0" smtClean="0"/>
              <a:t>. </a:t>
            </a:r>
          </a:p>
          <a:p>
            <a:pPr algn="just">
              <a:defRPr/>
            </a:pPr>
            <a:r>
              <a:rPr lang="es-CO" sz="1900" dirty="0" smtClean="0"/>
              <a:t>Convenio de asociación con CORPOURABA para cofinanciar la limpieza y la restauración ecológica en inmediaciones de la cuenca del río León y </a:t>
            </a:r>
            <a:r>
              <a:rPr lang="es-CO" sz="1900" dirty="0" err="1" smtClean="0"/>
              <a:t>Suriquí</a:t>
            </a:r>
            <a:r>
              <a:rPr lang="es-CO" sz="1900" dirty="0" smtClean="0"/>
              <a:t>.</a:t>
            </a:r>
          </a:p>
          <a:p>
            <a:pPr algn="just">
              <a:defRPr/>
            </a:pPr>
            <a:r>
              <a:rPr lang="es-CO" sz="1900" dirty="0" smtClean="0"/>
              <a:t>$140.715.000</a:t>
            </a:r>
          </a:p>
          <a:p>
            <a:pPr algn="just">
              <a:defRPr/>
            </a:pPr>
            <a:r>
              <a:rPr lang="es-CO" sz="1900" dirty="0" smtClean="0"/>
              <a:t>Beneficiarios directos: comunidades afrodescendientes de Manatíes y los Mangos.</a:t>
            </a:r>
          </a:p>
          <a:p>
            <a:pPr marL="0" indent="0">
              <a:buNone/>
            </a:pPr>
            <a:endParaRPr lang="es-CO" dirty="0"/>
          </a:p>
        </p:txBody>
      </p:sp>
      <p:sp>
        <p:nvSpPr>
          <p:cNvPr id="10" name="Título 1"/>
          <p:cNvSpPr txBox="1">
            <a:spLocks/>
          </p:cNvSpPr>
          <p:nvPr/>
        </p:nvSpPr>
        <p:spPr>
          <a:xfrm>
            <a:off x="348262" y="27578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extLst>
      <p:ext uri="{BB962C8B-B14F-4D97-AF65-F5344CB8AC3E}">
        <p14:creationId xmlns="" xmlns:p14="http://schemas.microsoft.com/office/powerpoint/2010/main" val="188707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3029691" y="350221"/>
            <a:ext cx="7163088" cy="584775"/>
          </a:xfrm>
          <a:prstGeom prst="rect">
            <a:avLst/>
          </a:prstGeom>
          <a:noFill/>
        </p:spPr>
        <p:txBody>
          <a:bodyPr wrap="square">
            <a:spAutoFit/>
          </a:bodyPr>
          <a:lstStyle/>
          <a:p>
            <a:pPr algn="ctr" eaLnBrk="1" hangingPunct="1">
              <a:defRPr/>
            </a:pPr>
            <a:r>
              <a:rPr lang="es-CO" sz="3200" b="1" dirty="0" smtClean="0">
                <a:solidFill>
                  <a:srgbClr val="0C6D1F"/>
                </a:solidFill>
                <a:latin typeface="+mj-lt"/>
                <a:ea typeface="+mj-ea"/>
                <a:cs typeface="Calibri"/>
              </a:rPr>
              <a:t>EJECUCIÓN POR TIPO DE RECURSOS</a:t>
            </a:r>
            <a:endParaRPr lang="es-CO" sz="3200" b="1" dirty="0">
              <a:solidFill>
                <a:srgbClr val="0C6D1F"/>
              </a:solidFill>
              <a:latin typeface="+mj-lt"/>
              <a:ea typeface="+mj-ea"/>
              <a:cs typeface="Calibri"/>
            </a:endParaRPr>
          </a:p>
        </p:txBody>
      </p:sp>
      <p:graphicFrame>
        <p:nvGraphicFramePr>
          <p:cNvPr id="7" name="6 Gráfico"/>
          <p:cNvGraphicFramePr>
            <a:graphicFrameLocks/>
          </p:cNvGraphicFramePr>
          <p:nvPr/>
        </p:nvGraphicFramePr>
        <p:xfrm>
          <a:off x="1229711" y="1135117"/>
          <a:ext cx="10258098" cy="399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9398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7422" y="1579052"/>
            <a:ext cx="6078145" cy="4076823"/>
          </a:xfrm>
        </p:spPr>
        <p:txBody>
          <a:bodyPr>
            <a:normAutofit fontScale="62500" lnSpcReduction="20000"/>
          </a:bodyPr>
          <a:lstStyle/>
          <a:p>
            <a:pPr algn="just"/>
            <a:r>
              <a:rPr lang="es-CO" sz="3000" dirty="0" smtClean="0"/>
              <a:t>Realización del 1er Encuentro Departamental de Guardabosques y Gestores Ambientales.</a:t>
            </a:r>
          </a:p>
          <a:p>
            <a:pPr algn="just"/>
            <a:r>
              <a:rPr lang="es-CO" sz="3000" dirty="0" smtClean="0"/>
              <a:t>Ordenanza 23 – Consolidación de corredores biológicos.</a:t>
            </a:r>
          </a:p>
          <a:p>
            <a:pPr algn="just"/>
            <a:r>
              <a:rPr lang="es-CO" sz="3000" dirty="0" smtClean="0"/>
              <a:t>Ordenanza 13 – Consolidación del Corredor del Oso de Anteojos.</a:t>
            </a:r>
          </a:p>
          <a:p>
            <a:pPr algn="just">
              <a:defRPr/>
            </a:pPr>
            <a:r>
              <a:rPr lang="es-CO" sz="3000" dirty="0" smtClean="0"/>
              <a:t>Firma de memorando de entendimiento con la FAO para la conservación de la biodiversidad.</a:t>
            </a:r>
          </a:p>
          <a:p>
            <a:pPr algn="just">
              <a:defRPr/>
            </a:pPr>
            <a:r>
              <a:rPr lang="es-CO" sz="3000" dirty="0" smtClean="0"/>
              <a:t>Vinculación al segundo Festival del Oso de Anteojos.</a:t>
            </a:r>
          </a:p>
          <a:p>
            <a:pPr algn="just">
              <a:defRPr/>
            </a:pPr>
            <a:r>
              <a:rPr lang="es-CO" sz="3000" dirty="0" smtClean="0"/>
              <a:t>Incorporación del cañón de La Llorona en el programa Bosques de Paz del Ministerio de Ambiente y Desarrollo Sostenible.</a:t>
            </a:r>
          </a:p>
          <a:p>
            <a:pPr algn="just">
              <a:defRPr/>
            </a:pPr>
            <a:r>
              <a:rPr lang="es-CO" sz="3000" dirty="0" smtClean="0">
                <a:solidFill>
                  <a:srgbClr val="000000"/>
                </a:solidFill>
              </a:rPr>
              <a:t>Conjuntamente con el DAPARD se participa en el proceso contractual para la dotación de elementos para la extinción de incendios forestales en los diferentes municipios. Aporte presupuestal de $30.000.000.</a:t>
            </a:r>
          </a:p>
          <a:p>
            <a:pPr algn="just">
              <a:defRPr/>
            </a:pPr>
            <a:endParaRPr lang="es-CO" sz="1800" dirty="0" smtClean="0"/>
          </a:p>
          <a:p>
            <a:pPr algn="just">
              <a:defRPr/>
            </a:pPr>
            <a:endParaRPr lang="es-CO" sz="2400" dirty="0" smtClean="0">
              <a:solidFill>
                <a:schemeClr val="tx1">
                  <a:lumMod val="65000"/>
                  <a:lumOff val="35000"/>
                </a:schemeClr>
              </a:solidFill>
            </a:endParaRPr>
          </a:p>
          <a:p>
            <a:pPr marL="0" indent="0">
              <a:buNone/>
            </a:pPr>
            <a:endParaRPr lang="es-CO" dirty="0"/>
          </a:p>
        </p:txBody>
      </p:sp>
      <p:pic>
        <p:nvPicPr>
          <p:cNvPr id="4" name="3 Imagen" descr="Desarrollo del Encuentro1.jpg"/>
          <p:cNvPicPr>
            <a:picLocks noChangeAspect="1"/>
          </p:cNvPicPr>
          <p:nvPr/>
        </p:nvPicPr>
        <p:blipFill>
          <a:blip r:embed="rId2" cstate="print"/>
          <a:stretch>
            <a:fillRect/>
          </a:stretch>
        </p:blipFill>
        <p:spPr>
          <a:xfrm>
            <a:off x="6916265" y="1104762"/>
            <a:ext cx="4411709" cy="24782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IMG_1482.JPG"/>
          <p:cNvPicPr>
            <a:picLocks noChangeAspect="1"/>
          </p:cNvPicPr>
          <p:nvPr/>
        </p:nvPicPr>
        <p:blipFill>
          <a:blip r:embed="rId3" cstate="print"/>
          <a:stretch>
            <a:fillRect/>
          </a:stretch>
        </p:blipFill>
        <p:spPr>
          <a:xfrm>
            <a:off x="7501506" y="2783729"/>
            <a:ext cx="3660707" cy="2055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ítulo 1"/>
          <p:cNvSpPr txBox="1">
            <a:spLocks/>
          </p:cNvSpPr>
          <p:nvPr/>
        </p:nvSpPr>
        <p:spPr>
          <a:xfrm>
            <a:off x="348262" y="275782"/>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2: Conservación de Ecosistemas Estratégicos </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5472" y="1307718"/>
            <a:ext cx="8432924" cy="5586145"/>
          </a:xfrm>
          <a:prstGeom prst="rect">
            <a:avLst/>
          </a:prstGeom>
        </p:spPr>
        <p:txBody>
          <a:bodyPr wrap="square">
            <a:spAutoFit/>
          </a:bodyPr>
          <a:lstStyle/>
          <a:p>
            <a:pPr algn="just">
              <a:defRPr/>
            </a:pPr>
            <a:r>
              <a:rPr lang="es-CO" sz="1700" b="1" dirty="0" smtClean="0"/>
              <a:t>Acciones del Comité </a:t>
            </a:r>
            <a:r>
              <a:rPr lang="es-CO" sz="1700" b="1" dirty="0" err="1" smtClean="0"/>
              <a:t>Insterinstitucional</a:t>
            </a:r>
            <a:r>
              <a:rPr lang="es-CO" sz="1700" b="1" dirty="0" smtClean="0"/>
              <a:t> de Flora y Fauna de Antioquia CIFFA</a:t>
            </a:r>
          </a:p>
          <a:p>
            <a:pPr marL="285750" indent="-285750" algn="just">
              <a:buFont typeface="Arial" panose="020B0604020202020204" pitchFamily="34" charset="0"/>
              <a:buChar char="•"/>
              <a:defRPr/>
            </a:pPr>
            <a:endParaRPr lang="es-CO" sz="1700" dirty="0" smtClean="0"/>
          </a:p>
          <a:p>
            <a:pPr marL="285750" indent="-285750" algn="just">
              <a:buFont typeface="Arial" panose="020B0604020202020204" pitchFamily="34" charset="0"/>
              <a:buChar char="•"/>
              <a:defRPr/>
            </a:pPr>
            <a:r>
              <a:rPr lang="es-CO" sz="1700" dirty="0"/>
              <a:t>Campaña interinstitucional de comunicación y educación ambiental en Semana Santa – </a:t>
            </a:r>
            <a:r>
              <a:rPr lang="es-CO" sz="1700" dirty="0" smtClean="0"/>
              <a:t>“Mi </a:t>
            </a:r>
            <a:r>
              <a:rPr lang="es-CO" sz="1700" dirty="0"/>
              <a:t>Compromiso </a:t>
            </a:r>
            <a:r>
              <a:rPr lang="es-CO" sz="1700" dirty="0" smtClean="0"/>
              <a:t>Natural” con </a:t>
            </a:r>
            <a:r>
              <a:rPr lang="es-CO" sz="1700" dirty="0"/>
              <a:t>el fin de sensibilizar frente a la prevención del tráfico ilegal de flora, especialmente la palma de cera  y  la fauna silvestre en el </a:t>
            </a:r>
            <a:r>
              <a:rPr lang="es-CO" sz="1700" dirty="0" smtClean="0"/>
              <a:t>Departamento.</a:t>
            </a:r>
          </a:p>
          <a:p>
            <a:pPr marL="285750" indent="-285750" algn="just">
              <a:buFont typeface="Arial" panose="020B0604020202020204" pitchFamily="34" charset="0"/>
              <a:buChar char="•"/>
              <a:defRPr/>
            </a:pPr>
            <a:r>
              <a:rPr lang="es-CO" sz="1700" dirty="0"/>
              <a:t>Realización de la segunda cohorte del Diplomado en Delitos contra los Recursos </a:t>
            </a:r>
            <a:r>
              <a:rPr lang="es-CO" sz="1700" dirty="0" smtClean="0"/>
              <a:t>Naturales y el Medio Ambiente. Duración: 180 horas - 30 graduandos </a:t>
            </a:r>
            <a:r>
              <a:rPr lang="es-CO" sz="1700" dirty="0"/>
              <a:t>(Jueces, fiscales, policías, funcionarios de administraciones municipales y corporaciones, entre otros)</a:t>
            </a:r>
          </a:p>
          <a:p>
            <a:pPr algn="just">
              <a:defRPr/>
            </a:pPr>
            <a:r>
              <a:rPr lang="es-CO" sz="1700" dirty="0"/>
              <a:t> </a:t>
            </a:r>
            <a:r>
              <a:rPr lang="es-CO" sz="1700" dirty="0" smtClean="0"/>
              <a:t>    Este diplomado fue avalado y certificado por la Universidad Católica del Norte. </a:t>
            </a:r>
          </a:p>
          <a:p>
            <a:pPr marL="285750" indent="-285750" algn="just">
              <a:buFont typeface="Arial" panose="020B0604020202020204" pitchFamily="34" charset="0"/>
              <a:buChar char="•"/>
              <a:defRPr/>
            </a:pPr>
            <a:endParaRPr lang="es-CO" sz="1700" dirty="0" smtClean="0"/>
          </a:p>
          <a:p>
            <a:pPr algn="just">
              <a:defRPr/>
            </a:pPr>
            <a:r>
              <a:rPr lang="es-CO" sz="1700" b="1" dirty="0"/>
              <a:t>“Articulación del marco jurídico de los derechos de los animas sintientes a la Ley 1774 de enero de 2016</a:t>
            </a:r>
            <a:r>
              <a:rPr lang="es-CO" sz="1700" b="1" dirty="0" smtClean="0"/>
              <a:t>”</a:t>
            </a:r>
          </a:p>
          <a:p>
            <a:pPr algn="just">
              <a:defRPr/>
            </a:pPr>
            <a:endParaRPr lang="es-CO" sz="1700" b="1" dirty="0"/>
          </a:p>
          <a:p>
            <a:pPr marL="285750" indent="-285750" algn="just">
              <a:buFont typeface="Arial" panose="020B0604020202020204" pitchFamily="34" charset="0"/>
              <a:buChar char="•"/>
              <a:defRPr/>
            </a:pPr>
            <a:r>
              <a:rPr lang="es-CO" sz="1700" dirty="0" smtClean="0"/>
              <a:t>Foro Urabá - 28 de marzo – Participación de 70 funcionarios (Jueces, fiscales, policías, funcionarios de administraciones municipales y corporaciones, entre otros).</a:t>
            </a:r>
          </a:p>
          <a:p>
            <a:pPr marL="285750" indent="-285750" algn="just">
              <a:buFont typeface="Arial" panose="020B0604020202020204" pitchFamily="34" charset="0"/>
              <a:buChar char="•"/>
              <a:defRPr/>
            </a:pPr>
            <a:r>
              <a:rPr lang="es-CO" sz="1700" dirty="0" smtClean="0"/>
              <a:t>Foro Área Metropolitana  - 5 de octubre – Participación de 122 funcionarios </a:t>
            </a:r>
            <a:r>
              <a:rPr lang="es-CO" sz="1700" dirty="0"/>
              <a:t>(Jueces, fiscales, policías, funcionarios de administraciones municipales y corporaciones, entre otros</a:t>
            </a:r>
            <a:r>
              <a:rPr lang="es-CO" sz="1700" dirty="0" smtClean="0"/>
              <a:t>).</a:t>
            </a:r>
            <a:endParaRPr lang="es-CO" sz="1700" dirty="0"/>
          </a:p>
          <a:p>
            <a:pPr algn="just">
              <a:defRPr/>
            </a:pPr>
            <a:endParaRPr lang="es-CO" sz="1700" dirty="0" smtClean="0"/>
          </a:p>
          <a:p>
            <a:pPr algn="just">
              <a:buFont typeface="Arial" pitchFamily="34" charset="0"/>
              <a:buChar char="•"/>
              <a:defRPr/>
            </a:pPr>
            <a:endParaRPr lang="es-CO" sz="1700" dirty="0" smtClean="0"/>
          </a:p>
          <a:p>
            <a:pPr algn="just">
              <a:buFont typeface="Arial" pitchFamily="34" charset="0"/>
              <a:buChar char="•"/>
              <a:defRPr/>
            </a:pPr>
            <a:endParaRPr lang="es-CO" sz="1700" dirty="0" smtClean="0"/>
          </a:p>
        </p:txBody>
      </p:sp>
      <p:sp>
        <p:nvSpPr>
          <p:cNvPr id="7" name="Título 1"/>
          <p:cNvSpPr txBox="1">
            <a:spLocks/>
          </p:cNvSpPr>
          <p:nvPr/>
        </p:nvSpPr>
        <p:spPr>
          <a:xfrm>
            <a:off x="337345" y="178171"/>
            <a:ext cx="11642888" cy="115695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9600" spc="-100" dirty="0" smtClean="0">
                <a:solidFill>
                  <a:srgbClr val="006600"/>
                </a:solidFill>
              </a:rPr>
              <a:t>Programa 2: Conservación de Ecosistemas Estratégicos</a:t>
            </a:r>
            <a:endParaRPr lang="es-CO" sz="11200" spc="-100" dirty="0" smtClean="0">
              <a:solidFill>
                <a:srgbClr val="006600"/>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extLst>
      <p:ext uri="{BB962C8B-B14F-4D97-AF65-F5344CB8AC3E}">
        <p14:creationId xmlns="" xmlns:p14="http://schemas.microsoft.com/office/powerpoint/2010/main" val="2928843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7734" y="1667710"/>
            <a:ext cx="5025592" cy="4774032"/>
          </a:xfrm>
        </p:spPr>
        <p:txBody>
          <a:bodyPr>
            <a:normAutofit/>
          </a:bodyPr>
          <a:lstStyle/>
          <a:p>
            <a:pPr marL="0" indent="0" algn="just">
              <a:buNone/>
            </a:pPr>
            <a:r>
              <a:rPr lang="es-CO" sz="1800" b="1" dirty="0" smtClean="0"/>
              <a:t>Fortalecer </a:t>
            </a:r>
            <a:r>
              <a:rPr lang="es-CO" sz="1800" b="1" dirty="0"/>
              <a:t>las instancias de participación y los procesos de Gestión Ambiental en el marco del Consejo Departamental Ambiental de Antioquia – CODEAM. </a:t>
            </a:r>
            <a:endParaRPr lang="es-CO" sz="1800" dirty="0"/>
          </a:p>
          <a:p>
            <a:pPr algn="just"/>
            <a:r>
              <a:rPr lang="es-ES" sz="1800" b="1" dirty="0"/>
              <a:t>Producto 1. </a:t>
            </a:r>
            <a:r>
              <a:rPr lang="es-ES" sz="1800" dirty="0"/>
              <a:t>Fortalecimiento Mesas Ambientales Subregionales Área Metropolitana y </a:t>
            </a:r>
            <a:r>
              <a:rPr lang="es-ES" sz="1800" dirty="0" err="1"/>
              <a:t>Corantioquia</a:t>
            </a:r>
            <a:r>
              <a:rPr lang="es-ES" sz="1800" dirty="0" smtClean="0"/>
              <a:t>.</a:t>
            </a:r>
            <a:endParaRPr lang="es-CO" sz="1800" dirty="0"/>
          </a:p>
          <a:p>
            <a:r>
              <a:rPr lang="es-ES" sz="1800" b="1" dirty="0"/>
              <a:t>Producto 2. </a:t>
            </a:r>
            <a:r>
              <a:rPr lang="es-ES" sz="1800" dirty="0"/>
              <a:t>Fortalecimiento Mesa Ambiental Subregional </a:t>
            </a:r>
            <a:r>
              <a:rPr lang="es-ES" sz="1800" dirty="0" err="1"/>
              <a:t>Cornare</a:t>
            </a:r>
            <a:r>
              <a:rPr lang="es-ES" sz="1800" dirty="0" smtClean="0"/>
              <a:t>.</a:t>
            </a:r>
            <a:endParaRPr lang="es-CO" sz="1800" dirty="0"/>
          </a:p>
          <a:p>
            <a:r>
              <a:rPr lang="es-ES" sz="1800" b="1" dirty="0"/>
              <a:t>Producto 3. </a:t>
            </a:r>
            <a:r>
              <a:rPr lang="es-ES" sz="1800" dirty="0"/>
              <a:t>Fortalecimiento Consejos Directivos de las Autoridades Ambientales</a:t>
            </a:r>
            <a:r>
              <a:rPr lang="es-ES" sz="1800" dirty="0" smtClean="0"/>
              <a:t>.</a:t>
            </a:r>
            <a:endParaRPr lang="es-CO" sz="1800" dirty="0"/>
          </a:p>
          <a:p>
            <a:r>
              <a:rPr lang="es-CO" sz="1800" b="1" dirty="0"/>
              <a:t>Producto 4. </a:t>
            </a:r>
            <a:r>
              <a:rPr lang="es-ES" sz="1800" dirty="0"/>
              <a:t>Fortalecimiento CIFFA (Comité Interinstitucional de Flora y Fauna de Antioquia</a:t>
            </a:r>
            <a:r>
              <a:rPr lang="es-ES" sz="1800" dirty="0" smtClean="0"/>
              <a:t>)</a:t>
            </a:r>
            <a:endParaRPr lang="es-CO" sz="1800" dirty="0"/>
          </a:p>
          <a:p>
            <a:r>
              <a:rPr lang="es-ES" sz="1800" b="1" dirty="0"/>
              <a:t>Producto 5. </a:t>
            </a:r>
            <a:r>
              <a:rPr lang="es-ES" sz="1800" dirty="0"/>
              <a:t>Fortalecimiento Comité Minero - Ambiental</a:t>
            </a:r>
            <a:r>
              <a:rPr lang="es-ES" sz="1800" dirty="0" smtClean="0"/>
              <a:t>. (Nov. 8/2017)</a:t>
            </a:r>
            <a:endParaRPr lang="es-CO" sz="1800" dirty="0"/>
          </a:p>
          <a:p>
            <a:endParaRPr lang="es-CO" sz="1800" dirty="0"/>
          </a:p>
        </p:txBody>
      </p:sp>
      <p:sp>
        <p:nvSpPr>
          <p:cNvPr id="4" name="Título 1"/>
          <p:cNvSpPr txBox="1">
            <a:spLocks/>
          </p:cNvSpPr>
          <p:nvPr/>
        </p:nvSpPr>
        <p:spPr>
          <a:xfrm>
            <a:off x="347734" y="510758"/>
            <a:ext cx="11642888" cy="115695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rPr>
              <a:t>Programa 2: Conservación de Ecosistemas Estratégicos</a:t>
            </a:r>
            <a:endParaRPr lang="es-CO" sz="13100" spc="-100" dirty="0" smtClean="0">
              <a:solidFill>
                <a:srgbClr val="006600"/>
              </a:solidFill>
            </a:endParaRPr>
          </a:p>
          <a:p>
            <a:pPr>
              <a:defRPr/>
            </a:pPr>
            <a:endParaRPr lang="es-CO" sz="11200" spc="-100" dirty="0" smtClean="0">
              <a:solidFill>
                <a:srgbClr val="006600"/>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extLst>
      <p:ext uri="{BB962C8B-B14F-4D97-AF65-F5344CB8AC3E}">
        <p14:creationId xmlns="" xmlns:p14="http://schemas.microsoft.com/office/powerpoint/2010/main" val="2093344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37907" y="1172604"/>
            <a:ext cx="9707310" cy="5586145"/>
          </a:xfrm>
          <a:prstGeom prst="rect">
            <a:avLst/>
          </a:prstGeom>
        </p:spPr>
        <p:txBody>
          <a:bodyPr wrap="square">
            <a:spAutoFit/>
          </a:bodyPr>
          <a:lstStyle/>
          <a:p>
            <a:pPr algn="just">
              <a:defRPr/>
            </a:pPr>
            <a:endParaRPr lang="es-CO" sz="1700" b="1" dirty="0" smtClean="0"/>
          </a:p>
          <a:p>
            <a:pPr algn="just">
              <a:defRPr/>
            </a:pPr>
            <a:r>
              <a:rPr lang="es-CO" sz="1700" b="1" dirty="0" smtClean="0"/>
              <a:t>Acciones contempladas en el proyecto de Ordenanza “Basura Cero”</a:t>
            </a:r>
          </a:p>
          <a:p>
            <a:pPr algn="just">
              <a:defRPr/>
            </a:pPr>
            <a:endParaRPr lang="es-CO" sz="1700" b="1" dirty="0" smtClean="0"/>
          </a:p>
          <a:p>
            <a:pPr algn="just">
              <a:buFont typeface="Arial" pitchFamily="34" charset="0"/>
              <a:buChar char="•"/>
              <a:defRPr/>
            </a:pPr>
            <a:r>
              <a:rPr lang="es-CO" sz="1700" dirty="0" smtClean="0"/>
              <a:t>    Realización de video educativo de Basura Cero con la Secretaría de Educación para las instituciones educativas del Departamento.</a:t>
            </a:r>
          </a:p>
          <a:p>
            <a:pPr algn="just">
              <a:buFont typeface="Arial" pitchFamily="34" charset="0"/>
              <a:buChar char="•"/>
              <a:defRPr/>
            </a:pPr>
            <a:r>
              <a:rPr lang="es-CO" sz="1700" dirty="0" smtClean="0"/>
              <a:t>    Reglamentación de la ordenanza de Basura Cero mediante Resolución N°. S201706007677</a:t>
            </a:r>
          </a:p>
          <a:p>
            <a:pPr algn="just">
              <a:buFont typeface="Arial" pitchFamily="34" charset="0"/>
              <a:buChar char="•"/>
              <a:defRPr/>
            </a:pPr>
            <a:r>
              <a:rPr lang="es-CO" sz="1700" dirty="0" smtClean="0"/>
              <a:t>    Aprobación de Acuerdo por los Consejos Directivos de </a:t>
            </a:r>
            <a:r>
              <a:rPr lang="es-CO" sz="1700" dirty="0" err="1" smtClean="0"/>
              <a:t>Cornare</a:t>
            </a:r>
            <a:r>
              <a:rPr lang="es-CO" sz="1700" dirty="0" smtClean="0"/>
              <a:t>, </a:t>
            </a:r>
            <a:r>
              <a:rPr lang="es-CO" sz="1700" dirty="0" err="1" smtClean="0"/>
              <a:t>Corantioquia</a:t>
            </a:r>
            <a:r>
              <a:rPr lang="es-CO" sz="1700" dirty="0" smtClean="0"/>
              <a:t> y CORPOURABA para apoyar el programa de Basura Cero.</a:t>
            </a:r>
          </a:p>
          <a:p>
            <a:pPr algn="just">
              <a:buFont typeface="Arial" pitchFamily="34" charset="0"/>
              <a:buChar char="•"/>
              <a:defRPr/>
            </a:pPr>
            <a:r>
              <a:rPr lang="es-CO" sz="1700" dirty="0" smtClean="0"/>
              <a:t>Convenios suscritos con </a:t>
            </a:r>
            <a:r>
              <a:rPr lang="es-CO" sz="1700" dirty="0" err="1" smtClean="0"/>
              <a:t>Corantioquia</a:t>
            </a:r>
            <a:r>
              <a:rPr lang="es-CO" sz="1700" dirty="0" smtClean="0"/>
              <a:t>, Provincia de </a:t>
            </a:r>
            <a:r>
              <a:rPr lang="es-CO" sz="1700" dirty="0" err="1" smtClean="0"/>
              <a:t>Cartama</a:t>
            </a:r>
            <a:r>
              <a:rPr lang="es-CO" sz="1700" dirty="0" smtClean="0"/>
              <a:t> y </a:t>
            </a:r>
            <a:r>
              <a:rPr lang="es-CO" sz="1700" dirty="0" err="1" smtClean="0"/>
              <a:t>UdeA</a:t>
            </a:r>
            <a:endParaRPr lang="es-CO" sz="1700" dirty="0" smtClean="0"/>
          </a:p>
          <a:p>
            <a:r>
              <a:rPr lang="es-CO" sz="1700" dirty="0" smtClean="0"/>
              <a:t>Objeto: fortalecer </a:t>
            </a:r>
            <a:r>
              <a:rPr lang="es-CO" sz="1700" dirty="0"/>
              <a:t>la Gestión Integral de Residuos Sólidos –GIRS- en los municipios de la Provincia </a:t>
            </a:r>
            <a:r>
              <a:rPr lang="es-CO" sz="1700" dirty="0" err="1"/>
              <a:t>Cártama</a:t>
            </a:r>
            <a:r>
              <a:rPr lang="es-CO" sz="1700" dirty="0"/>
              <a:t>, Antioquia </a:t>
            </a:r>
          </a:p>
          <a:p>
            <a:r>
              <a:rPr lang="es-CO" sz="1700" b="1" dirty="0"/>
              <a:t>Valor: $296.300.000</a:t>
            </a:r>
          </a:p>
          <a:p>
            <a:pPr algn="just">
              <a:buFont typeface="Arial" pitchFamily="34" charset="0"/>
              <a:buChar char="•"/>
              <a:defRPr/>
            </a:pPr>
            <a:r>
              <a:rPr lang="es-CO" sz="1700" dirty="0" smtClean="0"/>
              <a:t>Convenio Municipio de Itagüí.</a:t>
            </a:r>
          </a:p>
          <a:p>
            <a:r>
              <a:rPr lang="es-CO" sz="1700" dirty="0" smtClean="0"/>
              <a:t>Objeto: sensibilizar </a:t>
            </a:r>
            <a:r>
              <a:rPr lang="es-CO" sz="1700" dirty="0"/>
              <a:t>en el manejo integral de residuos sólidos, con el fin de ir generando una cultura ambiental en el municipio de Itagüí, mediante jornadas educativas, como estrategia para cumplir la Ordenanza No. 10 que institucionaliza el programa “Basura Cero”.</a:t>
            </a:r>
          </a:p>
          <a:p>
            <a:r>
              <a:rPr lang="es-CO" sz="1700" b="1" dirty="0"/>
              <a:t>Valor: $ 50.000.000</a:t>
            </a:r>
          </a:p>
          <a:p>
            <a:pPr algn="just">
              <a:defRPr/>
            </a:pPr>
            <a:endParaRPr lang="es-CO" sz="1700" dirty="0" smtClean="0"/>
          </a:p>
          <a:p>
            <a:pPr algn="just">
              <a:buFont typeface="Arial" pitchFamily="34" charset="0"/>
              <a:buChar char="•"/>
              <a:defRPr/>
            </a:pPr>
            <a:endParaRPr lang="es-CO" sz="1700" dirty="0"/>
          </a:p>
          <a:p>
            <a:pPr algn="just">
              <a:defRPr/>
            </a:pPr>
            <a:endParaRPr lang="es-CO" sz="1700" dirty="0" smtClean="0"/>
          </a:p>
          <a:p>
            <a:pPr algn="just">
              <a:buFont typeface="Arial" pitchFamily="34" charset="0"/>
              <a:buChar char="•"/>
              <a:defRPr/>
            </a:pPr>
            <a:endParaRPr lang="es-CO" sz="1700" dirty="0" smtClean="0"/>
          </a:p>
        </p:txBody>
      </p:sp>
      <p:sp>
        <p:nvSpPr>
          <p:cNvPr id="7" name="Título 1"/>
          <p:cNvSpPr txBox="1">
            <a:spLocks/>
          </p:cNvSpPr>
          <p:nvPr/>
        </p:nvSpPr>
        <p:spPr>
          <a:xfrm>
            <a:off x="337345" y="105417"/>
            <a:ext cx="11642888" cy="115695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37345" y="178171"/>
            <a:ext cx="11441445" cy="114326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4" name="3 Rectángulo"/>
          <p:cNvSpPr/>
          <p:nvPr/>
        </p:nvSpPr>
        <p:spPr>
          <a:xfrm>
            <a:off x="325777" y="1289029"/>
            <a:ext cx="7450865" cy="4616648"/>
          </a:xfrm>
          <a:prstGeom prst="rect">
            <a:avLst/>
          </a:prstGeom>
        </p:spPr>
        <p:txBody>
          <a:bodyPr wrap="square">
            <a:spAutoFit/>
          </a:bodyPr>
          <a:lstStyle/>
          <a:p>
            <a:pPr algn="just">
              <a:buFont typeface="Arial" pitchFamily="34" charset="0"/>
              <a:buChar char="•"/>
              <a:defRPr/>
            </a:pPr>
            <a:r>
              <a:rPr lang="es-CO" sz="1700" dirty="0" smtClean="0"/>
              <a:t>Estudios previos ITM-UPB para el desarrollo de investigación y eventos académicos.</a:t>
            </a:r>
          </a:p>
          <a:p>
            <a:pPr algn="just">
              <a:buFont typeface="Arial" pitchFamily="34" charset="0"/>
              <a:buChar char="•"/>
              <a:defRPr/>
            </a:pPr>
            <a:endParaRPr lang="es-CO" sz="1700" dirty="0" smtClean="0"/>
          </a:p>
          <a:p>
            <a:pPr algn="just">
              <a:buFont typeface="Arial" pitchFamily="34" charset="0"/>
              <a:buChar char="•"/>
              <a:defRPr/>
            </a:pPr>
            <a:r>
              <a:rPr lang="es-CO" sz="1700" dirty="0" smtClean="0"/>
              <a:t>Se adelanta el proceso de invitación pública para la adquisición de material educativo como elemento de apoyo a la estrategia educativa del programa Basura Cero relativo a la separación en la fuente. (Bolsas plásticas </a:t>
            </a:r>
            <a:r>
              <a:rPr lang="es-CO" sz="1700" dirty="0" err="1" smtClean="0"/>
              <a:t>oxo</a:t>
            </a:r>
            <a:r>
              <a:rPr lang="es-CO" sz="1700" dirty="0" smtClean="0"/>
              <a:t>-biodegradables).</a:t>
            </a:r>
          </a:p>
          <a:p>
            <a:pPr algn="just">
              <a:buFont typeface="Arial" pitchFamily="34" charset="0"/>
              <a:buChar char="•"/>
              <a:defRPr/>
            </a:pPr>
            <a:endParaRPr lang="es-CO" sz="1700" dirty="0" smtClean="0"/>
          </a:p>
          <a:p>
            <a:pPr algn="just">
              <a:buFont typeface="Arial" pitchFamily="34" charset="0"/>
              <a:buChar char="•"/>
              <a:defRPr/>
            </a:pPr>
            <a:r>
              <a:rPr lang="es-CO" sz="1700" dirty="0" smtClean="0"/>
              <a:t>Campaña interna de Basura Cero dirigida a  funcionarios y visitantes.</a:t>
            </a:r>
          </a:p>
          <a:p>
            <a:pPr algn="just">
              <a:defRPr/>
            </a:pPr>
            <a:endParaRPr lang="es-CO" sz="1700" dirty="0" smtClean="0"/>
          </a:p>
          <a:p>
            <a:pPr algn="just">
              <a:buFont typeface="Arial" pitchFamily="34" charset="0"/>
              <a:buChar char="•"/>
              <a:defRPr/>
            </a:pPr>
            <a:r>
              <a:rPr lang="es-CO" sz="1700" dirty="0" smtClean="0"/>
              <a:t>Participación en la Mesa de Residuos Sólidos y de Reciclaje  tanto del AMVA como la del Departamento.</a:t>
            </a:r>
          </a:p>
          <a:p>
            <a:pPr algn="just">
              <a:buFont typeface="Arial" pitchFamily="34" charset="0"/>
              <a:buChar char="•"/>
              <a:defRPr/>
            </a:pPr>
            <a:endParaRPr lang="es-CO" sz="1700" dirty="0" smtClean="0"/>
          </a:p>
          <a:p>
            <a:pPr algn="just">
              <a:buFont typeface="Arial" pitchFamily="34" charset="0"/>
              <a:buChar char="•"/>
              <a:defRPr/>
            </a:pPr>
            <a:r>
              <a:rPr lang="es-CO" sz="1700" dirty="0" smtClean="0"/>
              <a:t>Acompañamiento a las subregiones de occidente, </a:t>
            </a:r>
            <a:r>
              <a:rPr lang="es-CO" sz="1700" dirty="0" err="1" smtClean="0"/>
              <a:t>Cartama</a:t>
            </a:r>
            <a:r>
              <a:rPr lang="es-CO" sz="1700" dirty="0" smtClean="0"/>
              <a:t> y Aburra Norte para la implementación de composteras.</a:t>
            </a:r>
          </a:p>
          <a:p>
            <a:pPr algn="just">
              <a:buFont typeface="Arial" pitchFamily="34" charset="0"/>
              <a:buChar char="•"/>
              <a:defRPr/>
            </a:pPr>
            <a:endParaRPr lang="es-CO" sz="1700" dirty="0" smtClean="0"/>
          </a:p>
          <a:p>
            <a:pPr algn="just">
              <a:buFont typeface="Arial" pitchFamily="34" charset="0"/>
              <a:buChar char="•"/>
              <a:defRPr/>
            </a:pPr>
            <a:r>
              <a:rPr lang="es-CO" sz="1700" dirty="0" smtClean="0"/>
              <a:t>Realización de 13 sesiones del Comité de Basura Cero para viabilizar proyectos.</a:t>
            </a:r>
          </a:p>
          <a:p>
            <a:pPr algn="just">
              <a:defRPr/>
            </a:pPr>
            <a:endParaRPr lang="es-CO" dirty="0" smtClean="0"/>
          </a:p>
        </p:txBody>
      </p:sp>
      <p:pic>
        <p:nvPicPr>
          <p:cNvPr id="5" name="4 Imagen" descr="Foto 3.jpg"/>
          <p:cNvPicPr>
            <a:picLocks noChangeAspect="1"/>
          </p:cNvPicPr>
          <p:nvPr/>
        </p:nvPicPr>
        <p:blipFill>
          <a:blip r:embed="rId2" cstate="print"/>
          <a:stretch>
            <a:fillRect/>
          </a:stretch>
        </p:blipFill>
        <p:spPr>
          <a:xfrm>
            <a:off x="8081403" y="1852877"/>
            <a:ext cx="3310329" cy="24836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22310" y="1999046"/>
            <a:ext cx="4937598" cy="2709061"/>
          </a:xfrm>
          <a:prstGeom prst="rect">
            <a:avLst/>
          </a:prstGeom>
        </p:spPr>
        <p:txBody>
          <a:bodyPr wrap="square">
            <a:spAutoFit/>
          </a:bodyPr>
          <a:lstStyle/>
          <a:p>
            <a:pPr algn="just">
              <a:defRPr/>
            </a:pPr>
            <a:r>
              <a:rPr lang="es-CO" sz="1700" b="1" dirty="0" smtClean="0"/>
              <a:t>Estrategias educativas y de participación</a:t>
            </a:r>
          </a:p>
          <a:p>
            <a:pPr algn="just">
              <a:defRPr/>
            </a:pPr>
            <a:endParaRPr lang="es-CO" sz="1700" b="1" dirty="0" smtClean="0"/>
          </a:p>
          <a:p>
            <a:pPr algn="just">
              <a:buFont typeface="Arial" pitchFamily="34" charset="0"/>
              <a:buChar char="•"/>
              <a:defRPr/>
            </a:pPr>
            <a:r>
              <a:rPr lang="es-CO" sz="1700" dirty="0" smtClean="0"/>
              <a:t> En el marco del CIDEA se formuló la Política Pública de Educación Ambiental  para Antioquia - Proyecto de ordenanza.</a:t>
            </a:r>
          </a:p>
          <a:p>
            <a:pPr algn="just">
              <a:buFont typeface="Arial" pitchFamily="34" charset="0"/>
              <a:buChar char="•"/>
              <a:defRPr/>
            </a:pPr>
            <a:endParaRPr lang="es-CO" sz="1700" dirty="0" smtClean="0"/>
          </a:p>
          <a:p>
            <a:pPr algn="just">
              <a:buFont typeface="Arial" pitchFamily="34" charset="0"/>
              <a:buChar char="•"/>
              <a:defRPr/>
            </a:pPr>
            <a:r>
              <a:rPr lang="es-CO" sz="1700" dirty="0" smtClean="0"/>
              <a:t>Campaña “Si quieres agua toma conciencia”.</a:t>
            </a:r>
          </a:p>
          <a:p>
            <a:pPr algn="just">
              <a:defRPr/>
            </a:pPr>
            <a:endParaRPr lang="es-CO" sz="1700" dirty="0" smtClean="0"/>
          </a:p>
          <a:p>
            <a:pPr algn="just">
              <a:buFont typeface="Arial" pitchFamily="34" charset="0"/>
              <a:buChar char="•"/>
              <a:defRPr/>
            </a:pPr>
            <a:r>
              <a:rPr lang="es-CO" sz="1700" dirty="0" smtClean="0"/>
              <a:t>Conmemoración de fechas ambientales </a:t>
            </a:r>
          </a:p>
          <a:p>
            <a:pPr algn="just">
              <a:defRPr/>
            </a:pPr>
            <a:endParaRPr lang="es-CO" sz="1700" dirty="0" smtClean="0"/>
          </a:p>
        </p:txBody>
      </p:sp>
      <p:sp>
        <p:nvSpPr>
          <p:cNvPr id="7" name="Título 1"/>
          <p:cNvSpPr txBox="1">
            <a:spLocks/>
          </p:cNvSpPr>
          <p:nvPr/>
        </p:nvSpPr>
        <p:spPr>
          <a:xfrm>
            <a:off x="337345" y="178171"/>
            <a:ext cx="11441445" cy="114326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5" name="4 Imagen" descr="IMG_3660.JPG"/>
          <p:cNvPicPr>
            <a:picLocks noChangeAspect="1"/>
          </p:cNvPicPr>
          <p:nvPr/>
        </p:nvPicPr>
        <p:blipFill>
          <a:blip r:embed="rId2" cstate="print"/>
          <a:stretch>
            <a:fillRect/>
          </a:stretch>
        </p:blipFill>
        <p:spPr>
          <a:xfrm>
            <a:off x="5252219" y="1588508"/>
            <a:ext cx="2955292" cy="2217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5 Imagen" descr="IMG_3661.JPG"/>
          <p:cNvPicPr>
            <a:picLocks noChangeAspect="1"/>
          </p:cNvPicPr>
          <p:nvPr/>
        </p:nvPicPr>
        <p:blipFill>
          <a:blip r:embed="rId3" cstate="print"/>
          <a:stretch>
            <a:fillRect/>
          </a:stretch>
        </p:blipFill>
        <p:spPr>
          <a:xfrm>
            <a:off x="7979418" y="2440042"/>
            <a:ext cx="3193292" cy="23958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017" y="3353577"/>
            <a:ext cx="152380" cy="152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10013" y="1826048"/>
            <a:ext cx="10514231" cy="4352345"/>
          </a:xfrm>
        </p:spPr>
        <p:txBody>
          <a:bodyPr>
            <a:normAutofit/>
          </a:bodyPr>
          <a:lstStyle/>
          <a:p>
            <a:pPr marL="0" indent="0">
              <a:buNone/>
            </a:pPr>
            <a:r>
              <a:rPr lang="es-CO" sz="2800" dirty="0" smtClean="0"/>
              <a:t>Campaña interinstitucional Antioquia Respira</a:t>
            </a:r>
          </a:p>
          <a:p>
            <a:pPr marL="0" indent="0">
              <a:buNone/>
            </a:pPr>
            <a:endParaRPr lang="es-CO" sz="2800" dirty="0"/>
          </a:p>
        </p:txBody>
      </p:sp>
      <p:sp>
        <p:nvSpPr>
          <p:cNvPr id="5" name="Título 1"/>
          <p:cNvSpPr txBox="1">
            <a:spLocks/>
          </p:cNvSpPr>
          <p:nvPr/>
        </p:nvSpPr>
        <p:spPr>
          <a:xfrm>
            <a:off x="482799" y="325161"/>
            <a:ext cx="11441445" cy="114326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7" name="6 Imagen" descr="post 2-08.png"/>
          <p:cNvPicPr>
            <a:picLocks noChangeAspect="1"/>
          </p:cNvPicPr>
          <p:nvPr/>
        </p:nvPicPr>
        <p:blipFill>
          <a:blip r:embed="rId2" cstate="print"/>
          <a:stretch>
            <a:fillRect/>
          </a:stretch>
        </p:blipFill>
        <p:spPr>
          <a:xfrm>
            <a:off x="482798" y="2485095"/>
            <a:ext cx="2988797" cy="2989878"/>
          </a:xfrm>
          <a:prstGeom prst="rect">
            <a:avLst/>
          </a:prstGeom>
        </p:spPr>
      </p:pic>
      <p:pic>
        <p:nvPicPr>
          <p:cNvPr id="8" name="7 Imagen" descr="post 2-05.png"/>
          <p:cNvPicPr>
            <a:picLocks noChangeAspect="1"/>
          </p:cNvPicPr>
          <p:nvPr/>
        </p:nvPicPr>
        <p:blipFill>
          <a:blip r:embed="rId3" cstate="print"/>
          <a:stretch>
            <a:fillRect/>
          </a:stretch>
        </p:blipFill>
        <p:spPr>
          <a:xfrm>
            <a:off x="3471596" y="2485095"/>
            <a:ext cx="2973034" cy="2974109"/>
          </a:xfrm>
          <a:prstGeom prst="rect">
            <a:avLst/>
          </a:prstGeom>
        </p:spPr>
      </p:pic>
      <p:pic>
        <p:nvPicPr>
          <p:cNvPr id="2" name="Imagen 1"/>
          <p:cNvPicPr>
            <a:picLocks noChangeAspect="1"/>
          </p:cNvPicPr>
          <p:nvPr/>
        </p:nvPicPr>
        <p:blipFill>
          <a:blip r:embed="rId4"/>
          <a:stretch>
            <a:fillRect/>
          </a:stretch>
        </p:blipFill>
        <p:spPr>
          <a:xfrm>
            <a:off x="6444630" y="2485095"/>
            <a:ext cx="2986078" cy="2974109"/>
          </a:xfrm>
          <a:prstGeom prst="rect">
            <a:avLst/>
          </a:prstGeom>
        </p:spPr>
      </p:pic>
    </p:spTree>
    <p:extLst>
      <p:ext uri="{BB962C8B-B14F-4D97-AF65-F5344CB8AC3E}">
        <p14:creationId xmlns="" xmlns:p14="http://schemas.microsoft.com/office/powerpoint/2010/main" val="344976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RESPALDO2012PC00701\Laura Salinas 2017\2. FOTOS\JUNIO\BANCO2 GOBERNACIÓN - CORNARE - 5 DE JUNIO\Foto 54.jpg"/>
          <p:cNvPicPr>
            <a:picLocks noChangeAspect="1" noChangeArrowheads="1"/>
          </p:cNvPicPr>
          <p:nvPr/>
        </p:nvPicPr>
        <p:blipFill>
          <a:blip r:embed="rId2" cstate="print"/>
          <a:srcRect/>
          <a:stretch>
            <a:fillRect/>
          </a:stretch>
        </p:blipFill>
        <p:spPr bwMode="auto">
          <a:xfrm>
            <a:off x="6055629" y="1603128"/>
            <a:ext cx="3266525" cy="2180409"/>
          </a:xfrm>
          <a:prstGeom prst="rect">
            <a:avLst/>
          </a:prstGeom>
          <a:ln>
            <a:noFill/>
          </a:ln>
          <a:effectLst>
            <a:outerShdw blurRad="292100" dist="139700" dir="2700000" algn="tl" rotWithShape="0">
              <a:srgbClr val="333333">
                <a:alpha val="65000"/>
              </a:srgbClr>
            </a:outerShdw>
          </a:effectLst>
        </p:spPr>
      </p:pic>
      <p:sp>
        <p:nvSpPr>
          <p:cNvPr id="10" name="9 Rectángulo"/>
          <p:cNvSpPr/>
          <p:nvPr/>
        </p:nvSpPr>
        <p:spPr>
          <a:xfrm>
            <a:off x="337908" y="1336118"/>
            <a:ext cx="5290263" cy="615696"/>
          </a:xfrm>
          <a:prstGeom prst="rect">
            <a:avLst/>
          </a:prstGeom>
        </p:spPr>
        <p:txBody>
          <a:bodyPr wrap="square">
            <a:spAutoFit/>
          </a:bodyPr>
          <a:lstStyle/>
          <a:p>
            <a:pPr algn="just">
              <a:defRPr/>
            </a:pPr>
            <a:r>
              <a:rPr lang="es-CO" sz="1700" b="1" dirty="0" smtClean="0"/>
              <a:t>Día Mundial del Agua – 22 de marzo</a:t>
            </a:r>
          </a:p>
          <a:p>
            <a:pPr algn="just">
              <a:defRPr/>
            </a:pPr>
            <a:r>
              <a:rPr lang="es-CO" sz="1700" b="1" dirty="0" smtClean="0"/>
              <a:t> </a:t>
            </a:r>
            <a:endParaRPr lang="es-CO" sz="1700" dirty="0" smtClean="0"/>
          </a:p>
        </p:txBody>
      </p:sp>
      <p:sp>
        <p:nvSpPr>
          <p:cNvPr id="7" name="Título 1"/>
          <p:cNvSpPr txBox="1">
            <a:spLocks/>
          </p:cNvSpPr>
          <p:nvPr/>
        </p:nvSpPr>
        <p:spPr>
          <a:xfrm>
            <a:off x="386204" y="147179"/>
            <a:ext cx="11441445" cy="114326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3074" name="Picture 2" descr="D:\RESPALDO2012PC00701\Laura Salinas 2017\2. FOTOS\MARZO\DÍA MUNDIAL DEL AGUA - 22 DE MARZO\Foto 25.jpg"/>
          <p:cNvPicPr>
            <a:picLocks noChangeAspect="1" noChangeArrowheads="1"/>
          </p:cNvPicPr>
          <p:nvPr/>
        </p:nvPicPr>
        <p:blipFill>
          <a:blip r:embed="rId3" cstate="print"/>
          <a:srcRect/>
          <a:stretch>
            <a:fillRect/>
          </a:stretch>
        </p:blipFill>
        <p:spPr bwMode="auto">
          <a:xfrm>
            <a:off x="392169" y="1662930"/>
            <a:ext cx="3894265" cy="2593058"/>
          </a:xfrm>
          <a:prstGeom prst="rect">
            <a:avLst/>
          </a:prstGeom>
          <a:ln>
            <a:noFill/>
          </a:ln>
          <a:effectLst>
            <a:outerShdw blurRad="292100" dist="139700" dir="2700000" algn="tl" rotWithShape="0">
              <a:srgbClr val="333333">
                <a:alpha val="65000"/>
              </a:srgbClr>
            </a:outerShdw>
          </a:effectLst>
        </p:spPr>
      </p:pic>
      <p:pic>
        <p:nvPicPr>
          <p:cNvPr id="3075" name="Picture 3" descr="D:\RESPALDO2012PC00701\Laura Salinas 2017\2. FOTOS\MARZO\DÍA MUNDIAL DEL AGUA - 22 DE MARZO\Foto 19.jpg"/>
          <p:cNvPicPr>
            <a:picLocks noChangeAspect="1" noChangeArrowheads="1"/>
          </p:cNvPicPr>
          <p:nvPr/>
        </p:nvPicPr>
        <p:blipFill>
          <a:blip r:embed="rId4" cstate="print"/>
          <a:srcRect/>
          <a:stretch>
            <a:fillRect/>
          </a:stretch>
        </p:blipFill>
        <p:spPr bwMode="auto">
          <a:xfrm>
            <a:off x="2101657" y="3186419"/>
            <a:ext cx="3336534" cy="2227140"/>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5914506" y="1246787"/>
            <a:ext cx="4535784" cy="769441"/>
          </a:xfrm>
          <a:prstGeom prst="rect">
            <a:avLst/>
          </a:prstGeom>
          <a:noFill/>
        </p:spPr>
        <p:txBody>
          <a:bodyPr wrap="square" rtlCol="0">
            <a:spAutoFit/>
          </a:bodyPr>
          <a:lstStyle/>
          <a:p>
            <a:r>
              <a:rPr lang="es-CO" b="1" dirty="0" smtClean="0"/>
              <a:t>Día Mundial del Medio Ambiente – 5 de junio </a:t>
            </a:r>
            <a:endParaRPr lang="es-CO" b="1" dirty="0"/>
          </a:p>
        </p:txBody>
      </p:sp>
      <p:pic>
        <p:nvPicPr>
          <p:cNvPr id="3077" name="Picture 5" descr="D:\RESPALDO2012PC00701\Laura Salinas 2017\2. FOTOS\JUNIO\BANCO2 GOBERNACIÓN - CORNARE - 5 DE JUNIO\Activación fotoalegría\170604_200358.jpg"/>
          <p:cNvPicPr>
            <a:picLocks noChangeAspect="1" noChangeArrowheads="1"/>
          </p:cNvPicPr>
          <p:nvPr/>
        </p:nvPicPr>
        <p:blipFill>
          <a:blip r:embed="rId5" cstate="print"/>
          <a:srcRect/>
          <a:stretch>
            <a:fillRect/>
          </a:stretch>
        </p:blipFill>
        <p:spPr bwMode="auto">
          <a:xfrm>
            <a:off x="8442258" y="2948262"/>
            <a:ext cx="3439437" cy="2266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37908" y="1188939"/>
            <a:ext cx="5290263" cy="354025"/>
          </a:xfrm>
          <a:prstGeom prst="rect">
            <a:avLst/>
          </a:prstGeom>
        </p:spPr>
        <p:txBody>
          <a:bodyPr wrap="square">
            <a:spAutoFit/>
          </a:bodyPr>
          <a:lstStyle/>
          <a:p>
            <a:pPr algn="just">
              <a:defRPr/>
            </a:pPr>
            <a:r>
              <a:rPr lang="es-CO" sz="1700" b="1" dirty="0" smtClean="0"/>
              <a:t>Día Mundial del Árbol – 12 de octubre   </a:t>
            </a:r>
            <a:endParaRPr lang="es-CO" sz="1700" dirty="0" smtClean="0"/>
          </a:p>
        </p:txBody>
      </p:sp>
      <p:sp>
        <p:nvSpPr>
          <p:cNvPr id="7" name="Título 1"/>
          <p:cNvSpPr txBox="1">
            <a:spLocks/>
          </p:cNvSpPr>
          <p:nvPr/>
        </p:nvSpPr>
        <p:spPr>
          <a:xfrm>
            <a:off x="396713" y="0"/>
            <a:ext cx="11441445" cy="1143265"/>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5300" spc="-100" dirty="0" smtClean="0">
                <a:solidFill>
                  <a:srgbClr val="006600"/>
                </a:solidFill>
                <a:latin typeface="Calibri Light" panose="020F0302020204030204"/>
              </a:rPr>
              <a:t>Componente: Gestión Ambiental</a:t>
            </a:r>
          </a:p>
          <a:p>
            <a:pPr>
              <a:defRPr/>
            </a:pPr>
            <a:r>
              <a:rPr lang="es-CO" sz="5300" spc="-100" dirty="0" smtClean="0">
                <a:solidFill>
                  <a:srgbClr val="006600"/>
                </a:solidFill>
                <a:latin typeface="Calibri Light" panose="020F0302020204030204"/>
              </a:rPr>
              <a:t>Programa: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8" name="7 CuadroTexto"/>
          <p:cNvSpPr txBox="1"/>
          <p:nvPr/>
        </p:nvSpPr>
        <p:spPr>
          <a:xfrm>
            <a:off x="5365037" y="1226890"/>
            <a:ext cx="6581417" cy="646331"/>
          </a:xfrm>
          <a:prstGeom prst="rect">
            <a:avLst/>
          </a:prstGeom>
          <a:noFill/>
        </p:spPr>
        <p:txBody>
          <a:bodyPr wrap="none" rtlCol="0">
            <a:spAutoFit/>
          </a:bodyPr>
          <a:lstStyle/>
          <a:p>
            <a:r>
              <a:rPr lang="es-CO" sz="1800" b="1" dirty="0" smtClean="0"/>
              <a:t>Día de la Tierra en los municipios</a:t>
            </a:r>
          </a:p>
          <a:p>
            <a:r>
              <a:rPr lang="es-CO" sz="1800" b="1" dirty="0" smtClean="0"/>
              <a:t>de </a:t>
            </a:r>
            <a:r>
              <a:rPr lang="es-CO" sz="1800" b="1" dirty="0" err="1" smtClean="0"/>
              <a:t>Belmira</a:t>
            </a:r>
            <a:r>
              <a:rPr lang="es-CO" sz="1800" b="1" dirty="0" smtClean="0"/>
              <a:t>, </a:t>
            </a:r>
            <a:r>
              <a:rPr lang="es-CO" sz="1800" b="1" dirty="0" err="1" smtClean="0"/>
              <a:t>Entrerrios</a:t>
            </a:r>
            <a:r>
              <a:rPr lang="es-CO" sz="1800" b="1" dirty="0" smtClean="0"/>
              <a:t>, San Pedro, Santa Rosa de Osos – 22 de abril </a:t>
            </a:r>
            <a:endParaRPr lang="es-CO" sz="1800" b="1" dirty="0"/>
          </a:p>
        </p:txBody>
      </p:sp>
      <p:pic>
        <p:nvPicPr>
          <p:cNvPr id="4099" name="Picture 3" descr="D:\RESPALDO2012PC00701\Laura Salinas 2017\2. FOTOS\ABRIL\CELEBRACIÓN DÍA DE LA TIERRA - 20 DE ABRIL\BELMIRA\IMG_5388.JPG"/>
          <p:cNvPicPr>
            <a:picLocks noChangeAspect="1" noChangeArrowheads="1"/>
          </p:cNvPicPr>
          <p:nvPr/>
        </p:nvPicPr>
        <p:blipFill>
          <a:blip r:embed="rId2" cstate="print"/>
          <a:srcRect/>
          <a:stretch>
            <a:fillRect/>
          </a:stretch>
        </p:blipFill>
        <p:spPr bwMode="auto">
          <a:xfrm>
            <a:off x="5628170" y="1924247"/>
            <a:ext cx="3657125" cy="2743835"/>
          </a:xfrm>
          <a:prstGeom prst="rect">
            <a:avLst/>
          </a:prstGeom>
          <a:ln>
            <a:noFill/>
          </a:ln>
          <a:effectLst>
            <a:outerShdw blurRad="292100" dist="139700" dir="2700000" algn="tl" rotWithShape="0">
              <a:srgbClr val="333333">
                <a:alpha val="65000"/>
              </a:srgbClr>
            </a:outerShdw>
          </a:effectLst>
        </p:spPr>
      </p:pic>
      <p:pic>
        <p:nvPicPr>
          <p:cNvPr id="4100" name="Picture 4" descr="D:\RESPALDO2012PC00701\Laura Salinas 2017\2. FOTOS\ABRIL\CELEBRACIÓN DÍA DE LA TIERRA - 20 DE ABRIL\SAN PEDRO\IMG_5349.JPG"/>
          <p:cNvPicPr>
            <a:picLocks noChangeAspect="1" noChangeArrowheads="1"/>
          </p:cNvPicPr>
          <p:nvPr/>
        </p:nvPicPr>
        <p:blipFill>
          <a:blip r:embed="rId3" cstate="print"/>
          <a:srcRect/>
          <a:stretch>
            <a:fillRect/>
          </a:stretch>
        </p:blipFill>
        <p:spPr bwMode="auto">
          <a:xfrm>
            <a:off x="8644110" y="2853708"/>
            <a:ext cx="3304869" cy="2479548"/>
          </a:xfrm>
          <a:prstGeom prst="rect">
            <a:avLst/>
          </a:prstGeom>
          <a:ln>
            <a:noFill/>
          </a:ln>
          <a:effectLst>
            <a:outerShdw blurRad="292100" dist="139700" dir="2700000" algn="tl" rotWithShape="0">
              <a:srgbClr val="333333">
                <a:alpha val="65000"/>
              </a:srgbClr>
            </a:outerShdw>
          </a:effectLst>
        </p:spPr>
      </p:pic>
      <p:pic>
        <p:nvPicPr>
          <p:cNvPr id="4101" name="Picture 5" descr="D:\RESPALDO2012PC00701\Laura Salinas 2017\2. FOTOS\OCTUBRE\DÍA MUNDIAL DE ÁRBOL - 12 DE OCTUBRE\IMG_2535.JPG"/>
          <p:cNvPicPr>
            <a:picLocks noChangeAspect="1" noChangeArrowheads="1"/>
          </p:cNvPicPr>
          <p:nvPr/>
        </p:nvPicPr>
        <p:blipFill>
          <a:blip r:embed="rId4" cstate="print"/>
          <a:srcRect/>
          <a:stretch>
            <a:fillRect/>
          </a:stretch>
        </p:blipFill>
        <p:spPr bwMode="auto">
          <a:xfrm>
            <a:off x="261223" y="1537441"/>
            <a:ext cx="3731136" cy="1917655"/>
          </a:xfrm>
          <a:prstGeom prst="rect">
            <a:avLst/>
          </a:prstGeom>
          <a:ln>
            <a:noFill/>
          </a:ln>
          <a:effectLst>
            <a:outerShdw blurRad="292100" dist="139700" dir="2700000" algn="tl" rotWithShape="0">
              <a:srgbClr val="333333">
                <a:alpha val="65000"/>
              </a:srgbClr>
            </a:outerShdw>
          </a:effectLst>
        </p:spPr>
      </p:pic>
      <p:pic>
        <p:nvPicPr>
          <p:cNvPr id="4103" name="Picture 7" descr="D:\RESPALDO2012PC00701\Laura Salinas 2017\2. FOTOS\OCTUBRE\DÍA MUNDIAL DE ÁRBOL - 12 DE OCTUBRE\IMG_2739.JPG"/>
          <p:cNvPicPr>
            <a:picLocks noChangeAspect="1" noChangeArrowheads="1"/>
          </p:cNvPicPr>
          <p:nvPr/>
        </p:nvPicPr>
        <p:blipFill>
          <a:blip r:embed="rId5" cstate="print"/>
          <a:srcRect/>
          <a:stretch>
            <a:fillRect/>
          </a:stretch>
        </p:blipFill>
        <p:spPr bwMode="auto">
          <a:xfrm>
            <a:off x="1804814" y="2798344"/>
            <a:ext cx="3290909" cy="2905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73530" y="963255"/>
            <a:ext cx="11504702" cy="1662378"/>
          </a:xfrm>
          <a:prstGeom prst="rect">
            <a:avLst/>
          </a:prstGeom>
        </p:spPr>
        <p:txBody>
          <a:bodyPr wrap="square">
            <a:spAutoFit/>
          </a:bodyPr>
          <a:lstStyle/>
          <a:p>
            <a:pPr algn="just">
              <a:defRPr/>
            </a:pPr>
            <a:r>
              <a:rPr lang="es-CO" sz="1700" b="1" dirty="0" smtClean="0"/>
              <a:t>Árboles sembrados en las jornadas de reforestación “Sembremos Antioquia”</a:t>
            </a:r>
          </a:p>
          <a:p>
            <a:pPr algn="just">
              <a:buFont typeface="Arial" pitchFamily="34" charset="0"/>
              <a:buChar char="•"/>
              <a:defRPr/>
            </a:pPr>
            <a:r>
              <a:rPr lang="es-CO" sz="1700" dirty="0" smtClean="0"/>
              <a:t> 18.000 árboles sembrados en 33 municipios como San Pedro, </a:t>
            </a:r>
            <a:r>
              <a:rPr lang="es-CO" sz="1700" dirty="0" err="1" smtClean="0"/>
              <a:t>Belmira</a:t>
            </a:r>
            <a:r>
              <a:rPr lang="es-CO" sz="1700" dirty="0" smtClean="0"/>
              <a:t>, </a:t>
            </a:r>
            <a:r>
              <a:rPr lang="es-CO" sz="1700" dirty="0" err="1" smtClean="0"/>
              <a:t>Entrerrios</a:t>
            </a:r>
            <a:r>
              <a:rPr lang="es-CO" sz="1700" dirty="0" smtClean="0"/>
              <a:t>, Santa Rosa, </a:t>
            </a:r>
            <a:r>
              <a:rPr lang="es-CO" sz="1700" dirty="0" err="1" smtClean="0"/>
              <a:t>Dabeiba</a:t>
            </a:r>
            <a:r>
              <a:rPr lang="es-CO" sz="1700" dirty="0" smtClean="0"/>
              <a:t>, Amalfi, </a:t>
            </a:r>
            <a:r>
              <a:rPr lang="es-CO" sz="1700" dirty="0" err="1" smtClean="0"/>
              <a:t>Buriticá</a:t>
            </a:r>
            <a:r>
              <a:rPr lang="es-CO" sz="1700" dirty="0" smtClean="0"/>
              <a:t>, Envigado, </a:t>
            </a:r>
            <a:r>
              <a:rPr lang="es-CO" sz="1700" dirty="0" err="1" smtClean="0"/>
              <a:t>Urrao</a:t>
            </a:r>
            <a:r>
              <a:rPr lang="es-CO" sz="1700" dirty="0" smtClean="0"/>
              <a:t>,  Itagüí, Bello, </a:t>
            </a:r>
            <a:r>
              <a:rPr lang="es-CO" sz="1700" dirty="0" err="1" smtClean="0"/>
              <a:t>Mutatá</a:t>
            </a:r>
            <a:r>
              <a:rPr lang="es-CO" sz="1700" dirty="0" smtClean="0"/>
              <a:t>, </a:t>
            </a:r>
            <a:r>
              <a:rPr lang="es-CO" sz="1700" dirty="0" err="1" smtClean="0"/>
              <a:t>Ituango</a:t>
            </a:r>
            <a:r>
              <a:rPr lang="es-CO" sz="1700" dirty="0" smtClean="0"/>
              <a:t>, </a:t>
            </a:r>
            <a:r>
              <a:rPr lang="es-CO" sz="1700" dirty="0" err="1" smtClean="0"/>
              <a:t>Caucasia</a:t>
            </a:r>
            <a:r>
              <a:rPr lang="es-CO" sz="1700" dirty="0" smtClean="0"/>
              <a:t>, </a:t>
            </a:r>
            <a:r>
              <a:rPr lang="es-CO" sz="1700" dirty="0" err="1" smtClean="0"/>
              <a:t>Murindó</a:t>
            </a:r>
            <a:r>
              <a:rPr lang="es-CO" sz="1700" dirty="0" smtClean="0"/>
              <a:t>, Remedios y Vigía del Fuerte .</a:t>
            </a:r>
          </a:p>
          <a:p>
            <a:pPr algn="just">
              <a:buFont typeface="Arial" pitchFamily="34" charset="0"/>
              <a:buChar char="•"/>
              <a:defRPr/>
            </a:pPr>
            <a:endParaRPr lang="es-CO" sz="1700" dirty="0" smtClean="0"/>
          </a:p>
          <a:p>
            <a:pPr algn="just">
              <a:buFont typeface="Arial" pitchFamily="34" charset="0"/>
              <a:buChar char="•"/>
              <a:defRPr/>
            </a:pPr>
            <a:endParaRPr lang="es-CO" sz="1700" dirty="0" smtClean="0"/>
          </a:p>
          <a:p>
            <a:pPr algn="just">
              <a:buFont typeface="Arial" pitchFamily="34" charset="0"/>
              <a:buChar char="•"/>
              <a:defRPr/>
            </a:pPr>
            <a:endParaRPr lang="es-CO" sz="1700" b="1" dirty="0" smtClean="0"/>
          </a:p>
        </p:txBody>
      </p:sp>
      <p:sp>
        <p:nvSpPr>
          <p:cNvPr id="4" name="Título 1"/>
          <p:cNvSpPr txBox="1">
            <a:spLocks/>
          </p:cNvSpPr>
          <p:nvPr/>
        </p:nvSpPr>
        <p:spPr>
          <a:xfrm>
            <a:off x="396713" y="0"/>
            <a:ext cx="11441445" cy="1143265"/>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5300" spc="-100" dirty="0" smtClean="0">
                <a:solidFill>
                  <a:srgbClr val="006600"/>
                </a:solidFill>
                <a:latin typeface="Calibri Light" panose="020F0302020204030204"/>
              </a:rPr>
              <a:t>Componente: Gestión Ambiental</a:t>
            </a:r>
          </a:p>
          <a:p>
            <a:pPr>
              <a:defRPr/>
            </a:pPr>
            <a:r>
              <a:rPr lang="es-CO" sz="5300" spc="-100" dirty="0" smtClean="0">
                <a:solidFill>
                  <a:srgbClr val="006600"/>
                </a:solidFill>
                <a:latin typeface="Calibri Light" panose="020F0302020204030204"/>
              </a:rPr>
              <a:t>Programa: Educación y cultura  para la sostenibilidad ambiental en el Departamento de Antioquia</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7171" name="Picture 3" descr="D:\RESPALDO2012PC00701\Laura Salinas 2017\2. FOTOS\JULIO\ANTIOQUIA CERCANA  BELÉN DE BAJIRÁ - 27 Y 28 DE AGOSTO\Foto 29.jpg"/>
          <p:cNvPicPr>
            <a:picLocks noChangeAspect="1" noChangeArrowheads="1"/>
          </p:cNvPicPr>
          <p:nvPr/>
        </p:nvPicPr>
        <p:blipFill>
          <a:blip r:embed="rId2" cstate="print"/>
          <a:srcRect/>
          <a:stretch>
            <a:fillRect/>
          </a:stretch>
        </p:blipFill>
        <p:spPr bwMode="auto">
          <a:xfrm>
            <a:off x="1258621" y="2019272"/>
            <a:ext cx="2457872" cy="3278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72" name="Picture 4" descr="D:\RESPALDO2012PC00701\Laura Salinas 2017\2. FOTOS\JULIO\ANTIOQUIA CERCANA  BELÉN DE BAJIRÁ - 27 Y 28 DE AGOSTO\Foto 33.jpg"/>
          <p:cNvPicPr>
            <a:picLocks noChangeAspect="1" noChangeArrowheads="1"/>
          </p:cNvPicPr>
          <p:nvPr/>
        </p:nvPicPr>
        <p:blipFill>
          <a:blip r:embed="rId3" cstate="print"/>
          <a:srcRect/>
          <a:stretch>
            <a:fillRect/>
          </a:stretch>
        </p:blipFill>
        <p:spPr bwMode="auto">
          <a:xfrm>
            <a:off x="4121565" y="1983444"/>
            <a:ext cx="2452183" cy="3270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IMG-20170526-WA0015.jpeg"/>
          <p:cNvPicPr>
            <a:picLocks noChangeAspect="1"/>
          </p:cNvPicPr>
          <p:nvPr/>
        </p:nvPicPr>
        <p:blipFill>
          <a:blip r:embed="rId4" cstate="print"/>
          <a:stretch>
            <a:fillRect/>
          </a:stretch>
        </p:blipFill>
        <p:spPr>
          <a:xfrm>
            <a:off x="7209157" y="2195199"/>
            <a:ext cx="3804251" cy="21406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8 CuadroTexto"/>
          <p:cNvSpPr txBox="1"/>
          <p:nvPr/>
        </p:nvSpPr>
        <p:spPr>
          <a:xfrm>
            <a:off x="7492900" y="4394342"/>
            <a:ext cx="2758832" cy="923330"/>
          </a:xfrm>
          <a:prstGeom prst="rect">
            <a:avLst/>
          </a:prstGeom>
          <a:noFill/>
        </p:spPr>
        <p:txBody>
          <a:bodyPr wrap="none" rtlCol="0">
            <a:spAutoFit/>
          </a:bodyPr>
          <a:lstStyle/>
          <a:p>
            <a:r>
              <a:rPr lang="es-CO" sz="1800" dirty="0" smtClean="0"/>
              <a:t>Siembra con el Gobernador</a:t>
            </a:r>
          </a:p>
          <a:p>
            <a:r>
              <a:rPr lang="es-CO" sz="1800" dirty="0" smtClean="0"/>
              <a:t>Av. Las Palmas   </a:t>
            </a:r>
          </a:p>
          <a:p>
            <a:r>
              <a:rPr lang="es-CO" sz="1800" dirty="0" smtClean="0"/>
              <a:t>26 de mayo </a:t>
            </a:r>
            <a:endParaRPr lang="es-CO" sz="1800" dirty="0"/>
          </a:p>
        </p:txBody>
      </p:sp>
      <p:sp>
        <p:nvSpPr>
          <p:cNvPr id="11" name="10 CuadroTexto"/>
          <p:cNvSpPr txBox="1"/>
          <p:nvPr/>
        </p:nvSpPr>
        <p:spPr>
          <a:xfrm>
            <a:off x="2462873" y="5502338"/>
            <a:ext cx="3317383" cy="646331"/>
          </a:xfrm>
          <a:prstGeom prst="rect">
            <a:avLst/>
          </a:prstGeom>
          <a:noFill/>
        </p:spPr>
        <p:txBody>
          <a:bodyPr wrap="none" rtlCol="0">
            <a:spAutoFit/>
          </a:bodyPr>
          <a:lstStyle/>
          <a:p>
            <a:r>
              <a:rPr lang="es-CO" sz="1800" dirty="0" smtClean="0"/>
              <a:t>Siembra en </a:t>
            </a:r>
            <a:r>
              <a:rPr lang="es-CO" sz="1800" dirty="0" err="1" smtClean="0"/>
              <a:t>Murindó</a:t>
            </a:r>
            <a:r>
              <a:rPr lang="es-CO" sz="1800" dirty="0" smtClean="0"/>
              <a:t> y </a:t>
            </a:r>
            <a:r>
              <a:rPr lang="es-CO" sz="1800" dirty="0" err="1" smtClean="0"/>
              <a:t>Blanquicet</a:t>
            </a:r>
            <a:endParaRPr lang="es-CO" sz="1800" dirty="0" smtClean="0"/>
          </a:p>
          <a:p>
            <a:r>
              <a:rPr lang="es-CO" sz="1800" dirty="0" smtClean="0"/>
              <a:t>27 y 28 de septiembre </a:t>
            </a:r>
            <a:endParaRPr lang="es-CO" sz="1800" dirty="0"/>
          </a:p>
        </p:txBody>
      </p:sp>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29370" y="735724"/>
            <a:ext cx="4386072" cy="369332"/>
          </a:xfrm>
          <a:prstGeom prst="rect">
            <a:avLst/>
          </a:prstGeom>
          <a:noFill/>
        </p:spPr>
        <p:txBody>
          <a:bodyPr wrap="none" rtlCol="0">
            <a:spAutoFit/>
          </a:bodyPr>
          <a:lstStyle/>
          <a:p>
            <a:r>
              <a:rPr lang="en-US" b="1" dirty="0" smtClean="0">
                <a:solidFill>
                  <a:srgbClr val="008000"/>
                </a:solidFill>
              </a:rPr>
              <a:t>EJECUCION PRESUPUESTAL INVERSION 2017</a:t>
            </a:r>
            <a:endParaRPr lang="es-ES" dirty="0"/>
          </a:p>
        </p:txBody>
      </p:sp>
      <p:graphicFrame>
        <p:nvGraphicFramePr>
          <p:cNvPr id="4" name="3 Tabla"/>
          <p:cNvGraphicFramePr>
            <a:graphicFrameLocks noGrp="1"/>
          </p:cNvGraphicFramePr>
          <p:nvPr/>
        </p:nvGraphicFramePr>
        <p:xfrm>
          <a:off x="1335708" y="1389324"/>
          <a:ext cx="9249102" cy="3228576"/>
        </p:xfrm>
        <a:graphic>
          <a:graphicData uri="http://schemas.openxmlformats.org/drawingml/2006/table">
            <a:tbl>
              <a:tblPr/>
              <a:tblGrid>
                <a:gridCol w="1629102"/>
                <a:gridCol w="948209"/>
                <a:gridCol w="912122"/>
                <a:gridCol w="872359"/>
                <a:gridCol w="1060272"/>
                <a:gridCol w="958849"/>
                <a:gridCol w="958849"/>
                <a:gridCol w="890360"/>
                <a:gridCol w="1018980"/>
              </a:tblGrid>
              <a:tr h="396929">
                <a:tc rowSpan="2">
                  <a:txBody>
                    <a:bodyPr/>
                    <a:lstStyle/>
                    <a:p>
                      <a:pPr algn="ctr" fontAlgn="ctr"/>
                      <a:r>
                        <a:rPr lang="es-ES" sz="1200" b="1" i="0" u="none" strike="noStrike" dirty="0">
                          <a:solidFill>
                            <a:srgbClr val="FFFFFF"/>
                          </a:solidFill>
                          <a:latin typeface="+mj-lt"/>
                        </a:rPr>
                        <a:t>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rowSpan="2">
                  <a:txBody>
                    <a:bodyPr/>
                    <a:lstStyle/>
                    <a:p>
                      <a:pPr algn="ctr" fontAlgn="ctr"/>
                      <a:r>
                        <a:rPr lang="es-ES" sz="1200" b="1" i="0" u="none" strike="noStrike" dirty="0">
                          <a:solidFill>
                            <a:srgbClr val="FFFFFF"/>
                          </a:solidFill>
                          <a:latin typeface="+mj-lt"/>
                        </a:rPr>
                        <a:t>Presupuesto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rowSpan="2">
                  <a:txBody>
                    <a:bodyPr/>
                    <a:lstStyle/>
                    <a:p>
                      <a:pPr algn="ctr" fontAlgn="ctr"/>
                      <a:r>
                        <a:rPr lang="es-ES" sz="1200" b="1" i="0" u="none" strike="noStrike">
                          <a:solidFill>
                            <a:srgbClr val="FFFFFF"/>
                          </a:solidFill>
                          <a:latin typeface="+mj-lt"/>
                        </a:rPr>
                        <a:t>Presupuesto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gridSpan="2">
                  <a:txBody>
                    <a:bodyPr/>
                    <a:lstStyle/>
                    <a:p>
                      <a:pPr algn="ctr" fontAlgn="ctr"/>
                      <a:r>
                        <a:rPr lang="es-ES" sz="900" b="1" i="0" u="none" strike="noStrike">
                          <a:solidFill>
                            <a:srgbClr val="FFFFFF"/>
                          </a:solidFill>
                          <a:latin typeface="Arial"/>
                        </a:rPr>
                        <a:t>Septiembre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hMerge="1">
                  <a:txBody>
                    <a:bodyPr/>
                    <a:lstStyle/>
                    <a:p>
                      <a:endParaRPr lang="es-ES"/>
                    </a:p>
                  </a:txBody>
                  <a:tcPr/>
                </a:tc>
                <a:tc gridSpan="2">
                  <a:txBody>
                    <a:bodyPr/>
                    <a:lstStyle/>
                    <a:p>
                      <a:pPr algn="ctr" fontAlgn="ctr"/>
                      <a:r>
                        <a:rPr lang="es-ES" sz="900" b="1" i="0" u="none" strike="noStrike" dirty="0">
                          <a:solidFill>
                            <a:srgbClr val="FFFFFF"/>
                          </a:solidFill>
                          <a:latin typeface="Arial"/>
                        </a:rPr>
                        <a:t>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hMerge="1">
                  <a:txBody>
                    <a:bodyPr/>
                    <a:lstStyle/>
                    <a:p>
                      <a:endParaRPr lang="es-ES"/>
                    </a:p>
                  </a:txBody>
                  <a:tcPr/>
                </a:tc>
                <a:tc gridSpan="2">
                  <a:txBody>
                    <a:bodyPr/>
                    <a:lstStyle/>
                    <a:p>
                      <a:pPr algn="ctr" fontAlgn="ctr"/>
                      <a:r>
                        <a:rPr lang="es-ES" sz="1000" b="1" i="0" u="none" strike="noStrike">
                          <a:solidFill>
                            <a:srgbClr val="FFFFFF"/>
                          </a:solidFill>
                          <a:latin typeface="Arial"/>
                        </a:rPr>
                        <a:t>Diciembre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hMerge="1">
                  <a:txBody>
                    <a:bodyPr/>
                    <a:lstStyle/>
                    <a:p>
                      <a:endParaRPr lang="es-ES"/>
                    </a:p>
                  </a:txBody>
                  <a:tcPr/>
                </a:tc>
              </a:tr>
              <a:tr h="39677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200" b="1" i="0" u="none" strike="noStrike">
                          <a:solidFill>
                            <a:srgbClr val="FFFFFF"/>
                          </a:solidFill>
                          <a:latin typeface="+mj-lt"/>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1200" b="1" i="0" u="none" strike="noStrike">
                          <a:solidFill>
                            <a:srgbClr val="FFFFFF"/>
                          </a:solidFill>
                          <a:latin typeface="+mj-lt"/>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1200" b="1" i="0" u="none" strike="noStrike" dirty="0">
                          <a:solidFill>
                            <a:srgbClr val="FFFFFF"/>
                          </a:solidFill>
                          <a:latin typeface="+mj-lt"/>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1200" b="1" i="0" u="none" strike="noStrike" dirty="0">
                          <a:solidFill>
                            <a:srgbClr val="FFFFFF"/>
                          </a:solidFill>
                          <a:latin typeface="+mj-lt"/>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900" b="1" i="0" u="none" strike="noStrike">
                          <a:solidFill>
                            <a:srgbClr val="FFFFFF"/>
                          </a:solidFill>
                          <a:latin typeface="Arial"/>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ES" sz="900" b="1" i="0" u="none" strike="noStrike">
                          <a:solidFill>
                            <a:srgbClr val="FFFFFF"/>
                          </a:solidFill>
                          <a:latin typeface="Arial"/>
                        </a:rPr>
                        <a:t>Ejecución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r>
              <a:tr h="595159">
                <a:tc>
                  <a:txBody>
                    <a:bodyPr/>
                    <a:lstStyle/>
                    <a:p>
                      <a:pPr algn="l" rtl="0" fontAlgn="ctr"/>
                      <a:r>
                        <a:rPr lang="es-CO" sz="1200" b="1" i="0" u="none" strike="noStrike" dirty="0">
                          <a:solidFill>
                            <a:srgbClr val="000000"/>
                          </a:solidFill>
                          <a:latin typeface="+mj-lt"/>
                        </a:rPr>
                        <a:t>Adaptación y Mitigación al Cambio Climático.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159">
                <a:tc>
                  <a:txBody>
                    <a:bodyPr/>
                    <a:lstStyle/>
                    <a:p>
                      <a:pPr algn="l" rtl="0" fontAlgn="ctr"/>
                      <a:r>
                        <a:rPr lang="es-CO" sz="1200" b="1" i="0" u="none" strike="noStrike">
                          <a:solidFill>
                            <a:srgbClr val="000000"/>
                          </a:solidFill>
                          <a:latin typeface="+mj-lt"/>
                        </a:rPr>
                        <a:t>Protección y Conservación del Recurso Hídrico.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14.306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22.938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1.653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3.386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14,76%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401">
                <a:tc>
                  <a:txBody>
                    <a:bodyPr/>
                    <a:lstStyle/>
                    <a:p>
                      <a:pPr algn="l" rtl="0" fontAlgn="ctr"/>
                      <a:r>
                        <a:rPr lang="es-ES" sz="1200" b="1" i="0" u="none" strike="noStrike" dirty="0">
                          <a:solidFill>
                            <a:srgbClr val="000000"/>
                          </a:solidFill>
                          <a:latin typeface="+mj-lt"/>
                        </a:rPr>
                        <a:t>Conservación de Ecosistemas Estratégicos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2.510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7.057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5.767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81,72%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5.771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81,78%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6.025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85,37%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435">
                <a:tc>
                  <a:txBody>
                    <a:bodyPr/>
                    <a:lstStyle/>
                    <a:p>
                      <a:pPr algn="l" rtl="0" fontAlgn="ctr"/>
                      <a:r>
                        <a:rPr lang="es-CO" sz="1200" b="1" i="0" u="none" strike="noStrike">
                          <a:solidFill>
                            <a:srgbClr val="000000"/>
                          </a:solidFill>
                          <a:latin typeface="+mj-lt"/>
                        </a:rPr>
                        <a:t>Educación y Cultura para la Sostenib. AmbIental del Depto de Antioquia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73,76%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74,63%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68,97%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515">
                <a:tc>
                  <a:txBody>
                    <a:bodyPr/>
                    <a:lstStyle/>
                    <a:p>
                      <a:pPr algn="l" rtl="0" fontAlgn="ctr"/>
                      <a:r>
                        <a:rPr lang="es-ES" sz="1200" b="1" i="0" u="none" strike="noStrike">
                          <a:solidFill>
                            <a:srgbClr val="000000"/>
                          </a:solidFill>
                          <a:latin typeface="+mj-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17.806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30.985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7.318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23,62%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a:solidFill>
                            <a:srgbClr val="000000"/>
                          </a:solidFill>
                          <a:latin typeface="+mj-lt"/>
                        </a:rPr>
                        <a:t>8.289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a:solidFill>
                            <a:srgbClr val="000000"/>
                          </a:solidFill>
                          <a:latin typeface="+mj-lt"/>
                        </a:rPr>
                        <a:t>26,75%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10.249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s-ES" sz="1600" b="1" i="0" u="none" strike="noStrike" kern="1200" dirty="0">
                          <a:solidFill>
                            <a:srgbClr val="000000"/>
                          </a:solidFill>
                          <a:latin typeface="+mj-lt"/>
                          <a:ea typeface="+mn-ea"/>
                          <a:cs typeface="+mn-cs"/>
                        </a:rPr>
                        <a:t>33,08%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49348" y="261318"/>
            <a:ext cx="11379534" cy="1662378"/>
          </a:xfrm>
          <a:prstGeom prst="rect">
            <a:avLst/>
          </a:prstGeom>
        </p:spPr>
        <p:txBody>
          <a:bodyPr wrap="square">
            <a:spAutoFit/>
          </a:bodyPr>
          <a:lstStyle/>
          <a:p>
            <a:pPr algn="just">
              <a:buFont typeface="Arial" pitchFamily="34" charset="0"/>
              <a:buChar char="•"/>
              <a:defRPr/>
            </a:pPr>
            <a:endParaRPr lang="es-CO" sz="1700" dirty="0" smtClean="0"/>
          </a:p>
          <a:p>
            <a:pPr algn="just">
              <a:buFont typeface="Arial" pitchFamily="34" charset="0"/>
              <a:buChar char="•"/>
              <a:defRPr/>
            </a:pPr>
            <a:endParaRPr lang="es-CO" sz="1700" dirty="0" smtClean="0"/>
          </a:p>
          <a:p>
            <a:pPr algn="just">
              <a:buFont typeface="Arial" pitchFamily="34" charset="0"/>
              <a:buChar char="•"/>
              <a:defRPr/>
            </a:pPr>
            <a:endParaRPr lang="es-CO" sz="1700" b="1" dirty="0" smtClean="0"/>
          </a:p>
          <a:p>
            <a:pPr algn="just">
              <a:defRPr/>
            </a:pPr>
            <a:endParaRPr lang="es-CO" sz="1700" b="1" dirty="0" smtClean="0"/>
          </a:p>
          <a:p>
            <a:pPr algn="just">
              <a:defRPr/>
            </a:pPr>
            <a:endParaRPr lang="es-CO" sz="1700" b="1" dirty="0" smtClean="0"/>
          </a:p>
          <a:p>
            <a:pPr algn="just">
              <a:defRPr/>
            </a:pPr>
            <a:r>
              <a:rPr lang="es-CO" sz="1700" b="1" dirty="0" smtClean="0"/>
              <a:t>Jornadas de educación ambiental en el marco de la Feria Antioquia Cercana en 21 municipios </a:t>
            </a:r>
            <a:endParaRPr lang="es-CO" b="1" dirty="0"/>
          </a:p>
        </p:txBody>
      </p:sp>
      <p:sp>
        <p:nvSpPr>
          <p:cNvPr id="4" name="Título 1"/>
          <p:cNvSpPr txBox="1">
            <a:spLocks/>
          </p:cNvSpPr>
          <p:nvPr/>
        </p:nvSpPr>
        <p:spPr>
          <a:xfrm>
            <a:off x="333659" y="231281"/>
            <a:ext cx="11441445" cy="114326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defRPr/>
            </a:pPr>
            <a:r>
              <a:rPr lang="es-CO" sz="11200" spc="-100" dirty="0" smtClean="0">
                <a:solidFill>
                  <a:srgbClr val="006600"/>
                </a:solidFill>
                <a:latin typeface="Calibri Light" panose="020F0302020204030204"/>
              </a:rPr>
              <a:t>Componente: Gestión Ambiental</a:t>
            </a:r>
          </a:p>
          <a:p>
            <a:pPr>
              <a:defRPr/>
            </a:pPr>
            <a:r>
              <a:rPr lang="es-CO" sz="11200" spc="-100" dirty="0" smtClean="0">
                <a:solidFill>
                  <a:srgbClr val="006600"/>
                </a:solidFill>
                <a:latin typeface="Calibri Light" panose="020F0302020204030204"/>
              </a:rPr>
              <a:t>Programa 3: Educación y cultura  para la sostenibilidad ambiental en el Departamento de Antioquia</a:t>
            </a:r>
          </a:p>
          <a:p>
            <a:pPr>
              <a:defRPr/>
            </a:pPr>
            <a:endParaRPr lang="es-CO" sz="11200" spc="-100" dirty="0" smtClean="0">
              <a:solidFill>
                <a:srgbClr val="006600"/>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7170" name="Picture 2" descr="D:\RESPALDO2012PC00701\Laura Salinas 2017\2. FOTOS\JULIO\ANTIOQUIA CERCANA  BELÉN DE BAJIRÁ - 27 Y 28 DE AGOSTO\Foto 9.jpg"/>
          <p:cNvPicPr>
            <a:picLocks noChangeAspect="1" noChangeArrowheads="1"/>
          </p:cNvPicPr>
          <p:nvPr/>
        </p:nvPicPr>
        <p:blipFill>
          <a:blip r:embed="rId2" cstate="print"/>
          <a:srcRect/>
          <a:stretch>
            <a:fillRect/>
          </a:stretch>
        </p:blipFill>
        <p:spPr bwMode="auto">
          <a:xfrm>
            <a:off x="7438719" y="2002170"/>
            <a:ext cx="3348405" cy="25122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5 CuadroTexto"/>
          <p:cNvSpPr txBox="1"/>
          <p:nvPr/>
        </p:nvSpPr>
        <p:spPr>
          <a:xfrm>
            <a:off x="7597990" y="4657160"/>
            <a:ext cx="3906198" cy="430887"/>
          </a:xfrm>
          <a:prstGeom prst="rect">
            <a:avLst/>
          </a:prstGeom>
          <a:noFill/>
        </p:spPr>
        <p:txBody>
          <a:bodyPr wrap="none" rtlCol="0">
            <a:spAutoFit/>
          </a:bodyPr>
          <a:lstStyle/>
          <a:p>
            <a:r>
              <a:rPr lang="es-CO" dirty="0" smtClean="0"/>
              <a:t>4.000 estudiantes sensibilizados </a:t>
            </a:r>
            <a:endParaRPr lang="es-CO" dirty="0"/>
          </a:p>
        </p:txBody>
      </p:sp>
      <p:sp>
        <p:nvSpPr>
          <p:cNvPr id="7" name="6 Rectángulo"/>
          <p:cNvSpPr/>
          <p:nvPr/>
        </p:nvSpPr>
        <p:spPr>
          <a:xfrm>
            <a:off x="767155" y="2008815"/>
            <a:ext cx="6095207" cy="2709061"/>
          </a:xfrm>
          <a:prstGeom prst="rect">
            <a:avLst/>
          </a:prstGeom>
        </p:spPr>
        <p:txBody>
          <a:bodyPr>
            <a:spAutoFit/>
          </a:bodyPr>
          <a:lstStyle/>
          <a:p>
            <a:pPr algn="just">
              <a:buFont typeface="Arial" pitchFamily="34" charset="0"/>
              <a:buChar char="•"/>
              <a:defRPr/>
            </a:pPr>
            <a:r>
              <a:rPr lang="es-CO" sz="1700" dirty="0" smtClean="0"/>
              <a:t>Se dispone de un vivero ubicado en el Batallón Pedro </a:t>
            </a:r>
            <a:r>
              <a:rPr lang="es-CO" sz="1700" dirty="0" err="1" smtClean="0"/>
              <a:t>Nel</a:t>
            </a:r>
            <a:r>
              <a:rPr lang="es-CO" sz="1700" dirty="0" smtClean="0"/>
              <a:t> Ospina en el </a:t>
            </a:r>
            <a:r>
              <a:rPr lang="es-CO" sz="1700" dirty="0" err="1" smtClean="0"/>
              <a:t>muncipio</a:t>
            </a:r>
            <a:r>
              <a:rPr lang="es-CO" sz="1700" dirty="0" smtClean="0"/>
              <a:t> de Bello con 15.500 arboles.</a:t>
            </a:r>
          </a:p>
          <a:p>
            <a:pPr algn="just">
              <a:buFont typeface="Arial" pitchFamily="34" charset="0"/>
              <a:buChar char="•"/>
              <a:defRPr/>
            </a:pPr>
            <a:endParaRPr lang="es-CO" sz="1700" dirty="0" smtClean="0"/>
          </a:p>
          <a:p>
            <a:pPr algn="just">
              <a:buFont typeface="Arial" pitchFamily="34" charset="0"/>
              <a:buChar char="•"/>
              <a:defRPr/>
            </a:pPr>
            <a:r>
              <a:rPr lang="es-CO" sz="1700" dirty="0" smtClean="0"/>
              <a:t>Gestión con el Proyecto </a:t>
            </a:r>
            <a:r>
              <a:rPr lang="es-CO" sz="1700" dirty="0" err="1" smtClean="0"/>
              <a:t>Hidroituango</a:t>
            </a:r>
            <a:r>
              <a:rPr lang="es-CO" sz="1700" dirty="0" smtClean="0"/>
              <a:t> de EPM y con </a:t>
            </a:r>
            <a:r>
              <a:rPr lang="es-CO" sz="1700" dirty="0" err="1" smtClean="0"/>
              <a:t>Corantioquia</a:t>
            </a:r>
            <a:r>
              <a:rPr lang="es-CO" sz="1700" dirty="0" smtClean="0"/>
              <a:t> de 35.000 individuos de especies nativas.</a:t>
            </a:r>
          </a:p>
          <a:p>
            <a:pPr algn="just">
              <a:buFont typeface="Arial" pitchFamily="34" charset="0"/>
              <a:buChar char="•"/>
              <a:defRPr/>
            </a:pPr>
            <a:endParaRPr lang="es-CO" sz="1700" dirty="0" smtClean="0"/>
          </a:p>
          <a:p>
            <a:pPr algn="just">
              <a:buFont typeface="Arial" pitchFamily="34" charset="0"/>
              <a:buChar char="•"/>
              <a:defRPr/>
            </a:pPr>
            <a:r>
              <a:rPr lang="es-CO" sz="1700" dirty="0" smtClean="0"/>
              <a:t>Asociados en el proyecto Sembremos Antioquia: </a:t>
            </a:r>
            <a:r>
              <a:rPr lang="es-CO" sz="1700" dirty="0" err="1" smtClean="0"/>
              <a:t>CARs</a:t>
            </a:r>
            <a:r>
              <a:rPr lang="es-CO" sz="1700" dirty="0" smtClean="0"/>
              <a:t>, AMVA, Ejercito Nacional, Policía Nacional, EPM, </a:t>
            </a:r>
            <a:r>
              <a:rPr lang="es-CO" sz="1700" dirty="0" err="1" smtClean="0"/>
              <a:t>Hidroituango</a:t>
            </a:r>
            <a:r>
              <a:rPr lang="es-CO" sz="1700" dirty="0" smtClean="0"/>
              <a:t>, Concesión Aburra Oriente, </a:t>
            </a:r>
            <a:r>
              <a:rPr lang="es-CO" sz="1700" dirty="0" err="1" smtClean="0"/>
              <a:t>Devimed</a:t>
            </a:r>
            <a:r>
              <a:rPr lang="es-CO" sz="1700" dirty="0" smtClean="0"/>
              <a:t>, Alcaldías (</a:t>
            </a:r>
            <a:r>
              <a:rPr lang="es-CO" sz="1700" dirty="0" err="1" smtClean="0"/>
              <a:t>Umatas</a:t>
            </a:r>
            <a:r>
              <a:rPr lang="es-CO" sz="1700" dirty="0" smtClean="0"/>
              <a:t>), </a:t>
            </a:r>
            <a:r>
              <a:rPr lang="es-CO" sz="1700" dirty="0" err="1" smtClean="0"/>
              <a:t>ONGs</a:t>
            </a:r>
            <a:r>
              <a:rPr lang="es-CO" sz="1700" dirty="0" smtClean="0"/>
              <a:t> ambientales y sociales y empresa privada.</a:t>
            </a:r>
          </a:p>
        </p:txBody>
      </p:sp>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975346" y="1014625"/>
            <a:ext cx="9016115" cy="1143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0" i="0" u="none" strike="noStrike" kern="1200" cap="none" spc="-100" normalizeH="0" baseline="0" noProof="0" dirty="0" smtClean="0">
                <a:ln>
                  <a:noFill/>
                </a:ln>
                <a:solidFill>
                  <a:srgbClr val="006600"/>
                </a:solidFill>
                <a:effectLst/>
                <a:uLnTx/>
                <a:uFillTx/>
                <a:latin typeface="Calibri Light" panose="020F0302020204030204"/>
                <a:ea typeface="+mj-ea"/>
                <a:cs typeface="+mj-cs"/>
              </a:rPr>
              <a:t>Com</a:t>
            </a:r>
            <a:r>
              <a:rPr lang="es-CO" sz="2400" spc="-100" dirty="0" smtClean="0">
                <a:solidFill>
                  <a:srgbClr val="006600"/>
                </a:solidFill>
                <a:latin typeface="Calibri Light" panose="020F0302020204030204"/>
              </a:rPr>
              <a:t>ponente: Gestión Integral del Cambio Climático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2400" spc="-100" dirty="0" smtClean="0">
                <a:solidFill>
                  <a:srgbClr val="006600"/>
                </a:solidFill>
                <a:latin typeface="Calibri Light" panose="020F0302020204030204"/>
              </a:rPr>
              <a:t>Programa 4: Adaptación y Mitigación al Cambio Climático</a:t>
            </a:r>
            <a:endParaRPr kumimoji="0" lang="es-CO" sz="2400" b="0"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8" name="7 Rectángulo"/>
          <p:cNvSpPr/>
          <p:nvPr/>
        </p:nvSpPr>
        <p:spPr>
          <a:xfrm>
            <a:off x="701577" y="2304346"/>
            <a:ext cx="4760361" cy="2585323"/>
          </a:xfrm>
          <a:prstGeom prst="rect">
            <a:avLst/>
          </a:prstGeom>
        </p:spPr>
        <p:txBody>
          <a:bodyPr wrap="square">
            <a:spAutoFit/>
          </a:bodyPr>
          <a:lstStyle/>
          <a:p>
            <a:pPr marL="342900" indent="-342900" algn="just"/>
            <a:r>
              <a:rPr lang="es-CO" sz="1800" dirty="0" smtClean="0"/>
              <a:t>       Convenio de cooperación internacional con la Organización de las Naciones Unidas para la Alimentación y la Agricultura FAO por valor de $ 718 millones de pesos destinados a la formulación del Plan Regional de Cambio Climático, nodo departamental y la realización de la segunda versión del Foro Regional de Cambio Climático.</a:t>
            </a:r>
          </a:p>
          <a:p>
            <a:endParaRPr lang="es-CO" sz="1800" dirty="0"/>
          </a:p>
        </p:txBody>
      </p:sp>
      <p:sp>
        <p:nvSpPr>
          <p:cNvPr id="13" name="Título 1"/>
          <p:cNvSpPr txBox="1">
            <a:spLocks/>
          </p:cNvSpPr>
          <p:nvPr/>
        </p:nvSpPr>
        <p:spPr>
          <a:xfrm>
            <a:off x="1463807" y="0"/>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Visionarios detonantes del desarrollo en ejecución  -2016</a:t>
            </a:r>
          </a:p>
          <a:p>
            <a:pPr marL="0" marR="0" lvl="0" indent="0" algn="ctr" defTabSz="914400" rtl="0" eaLnBrk="1" fontAlgn="auto" latinLnBrk="0" hangingPunct="1">
              <a:lnSpc>
                <a:spcPct val="90000"/>
              </a:lnSpc>
              <a:spcBef>
                <a:spcPct val="0"/>
              </a:spcBef>
              <a:spcAft>
                <a:spcPts val="0"/>
              </a:spcAft>
              <a:buClrTx/>
              <a:buSzTx/>
              <a:buFontTx/>
              <a:buNone/>
              <a:tabLst/>
              <a:defRPr/>
            </a:pPr>
            <a:r>
              <a:rPr lang="es-CO" sz="2800" b="1" spc="-100" noProof="0" dirty="0" smtClean="0">
                <a:solidFill>
                  <a:srgbClr val="006600"/>
                </a:solidFill>
                <a:latin typeface="Calibri Light" panose="020F0302020204030204"/>
              </a:rPr>
              <a:t>“Mitigación y adaptación al Cambio Climático”</a:t>
            </a:r>
            <a:endParaRPr kumimoji="0" lang="es-CO" sz="28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11266" name="AutoShape 2" descr="https://outlook.office.com/owa/service.svc/s/GetAttachmentThumbnail?id=AAMkADIyYjQ3ZTI1LTNhNmQtNDYxOS04NmEzLTRiNWYyMDQxYzdhOABGAAAAAAATwsm58euVRo0W56k5iCOoBwBBwz6Jf2pZQ6vc8eU6b%2BX5AAAAAAEMAABBwz6Jf2pZQ6vc8eU6b%2BX5AAIsf2VaAAABEgAQAKArkgiz6EtMgNVE9vPOQo8%3D&amp;thumbnailType=2&amp;X-OWA-CANARY=bk-5_4lStEWg07ifuQzsHSA19h_TWdQYueBoJuAGuTCM3osrct_rMw4fo38WK_njqdh8IoYSu5c."/>
          <p:cNvSpPr>
            <a:spLocks noChangeAspect="1" noChangeArrowheads="1"/>
          </p:cNvSpPr>
          <p:nvPr/>
        </p:nvSpPr>
        <p:spPr bwMode="auto">
          <a:xfrm>
            <a:off x="155555" y="-144496"/>
            <a:ext cx="304760" cy="304872"/>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1268" name="AutoShape 4" descr="https://outlook.office.com/owa/service.svc/s/GetAttachmentThumbnail?id=AAMkADIyYjQ3ZTI1LTNhNmQtNDYxOS04NmEzLTRiNWYyMDQxYzdhOABGAAAAAAATwsm58euVRo0W56k5iCOoBwBBwz6Jf2pZQ6vc8eU6b%2BX5AAAAAAEMAABBwz6Jf2pZQ6vc8eU6b%2BX5AAIsf2VaAAABEgAQAKArkgiz6EtMgNVE9vPOQo8%3D&amp;thumbnailType=2&amp;X-OWA-CANARY=bk-5_4lStEWg07ifuQzsHSA19h_TWdQYueBoJuAGuTCM3osrct_rMw4fo38WK_njqdh8IoYSu5c."/>
          <p:cNvSpPr>
            <a:spLocks noChangeAspect="1" noChangeArrowheads="1"/>
          </p:cNvSpPr>
          <p:nvPr/>
        </p:nvSpPr>
        <p:spPr bwMode="auto">
          <a:xfrm>
            <a:off x="155555" y="-144496"/>
            <a:ext cx="304760" cy="304872"/>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1026" name="Picture 2" descr="D:\RESPALDO2012PC00701\Laura Salinas 2017\2. FOTOS\AGOSTO\FIRMA FAO Y MINISTERIO - 14 DE AGOSTO\IMG_0044.JPG"/>
          <p:cNvPicPr>
            <a:picLocks noChangeAspect="1" noChangeArrowheads="1"/>
          </p:cNvPicPr>
          <p:nvPr/>
        </p:nvPicPr>
        <p:blipFill>
          <a:blip r:embed="rId2" cstate="print"/>
          <a:srcRect/>
          <a:stretch>
            <a:fillRect/>
          </a:stretch>
        </p:blipFill>
        <p:spPr bwMode="auto">
          <a:xfrm>
            <a:off x="5663794" y="2046987"/>
            <a:ext cx="3039690" cy="20271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13 Imagen" descr="IMG_0182.JPG"/>
          <p:cNvPicPr>
            <a:picLocks noChangeAspect="1"/>
          </p:cNvPicPr>
          <p:nvPr/>
        </p:nvPicPr>
        <p:blipFill>
          <a:blip r:embed="rId3" cstate="print"/>
          <a:stretch>
            <a:fillRect/>
          </a:stretch>
        </p:blipFill>
        <p:spPr>
          <a:xfrm>
            <a:off x="8347265" y="3126243"/>
            <a:ext cx="3241543" cy="21618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067396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463807" y="0"/>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0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Visionarios detonantes del desarrollo en ejecución  -2017</a:t>
            </a:r>
          </a:p>
          <a:p>
            <a:pPr marL="0" marR="0" lvl="0" indent="0" algn="ctr" defTabSz="914400" rtl="0" eaLnBrk="1" fontAlgn="auto" latinLnBrk="0" hangingPunct="1">
              <a:lnSpc>
                <a:spcPct val="90000"/>
              </a:lnSpc>
              <a:spcBef>
                <a:spcPct val="0"/>
              </a:spcBef>
              <a:spcAft>
                <a:spcPts val="0"/>
              </a:spcAft>
              <a:buClrTx/>
              <a:buSzTx/>
              <a:buFontTx/>
              <a:buNone/>
              <a:tabLst/>
              <a:defRPr/>
            </a:pPr>
            <a:r>
              <a:rPr lang="es-CO" sz="3000" b="1" spc="-100" noProof="0" dirty="0" smtClean="0">
                <a:solidFill>
                  <a:srgbClr val="006600"/>
                </a:solidFill>
                <a:latin typeface="Calibri Light" panose="020F0302020204030204"/>
              </a:rPr>
              <a:t>“Mitigación y adaptación al Cambio Climático”</a:t>
            </a:r>
            <a:endParaRPr kumimoji="0" lang="es-CO" sz="30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6" name="Título 1"/>
          <p:cNvSpPr txBox="1">
            <a:spLocks/>
          </p:cNvSpPr>
          <p:nvPr/>
        </p:nvSpPr>
        <p:spPr>
          <a:xfrm>
            <a:off x="417278" y="824576"/>
            <a:ext cx="9016115" cy="1143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0" i="0" u="none" strike="noStrike" kern="1200" cap="none" spc="-100" normalizeH="0" baseline="0" noProof="0" dirty="0" smtClean="0">
                <a:ln>
                  <a:noFill/>
                </a:ln>
                <a:solidFill>
                  <a:srgbClr val="006600"/>
                </a:solidFill>
                <a:effectLst/>
                <a:uLnTx/>
                <a:uFillTx/>
                <a:latin typeface="Calibri Light" panose="020F0302020204030204"/>
                <a:ea typeface="+mj-ea"/>
                <a:cs typeface="+mj-cs"/>
              </a:rPr>
              <a:t>Com</a:t>
            </a:r>
            <a:r>
              <a:rPr lang="es-CO" sz="2400" spc="-100" dirty="0" smtClean="0">
                <a:solidFill>
                  <a:srgbClr val="006600"/>
                </a:solidFill>
                <a:latin typeface="Calibri Light" panose="020F0302020204030204"/>
              </a:rPr>
              <a:t>ponente: Gestión Integral del Cambio Climático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2400" spc="-100" dirty="0" smtClean="0">
                <a:solidFill>
                  <a:srgbClr val="006600"/>
                </a:solidFill>
                <a:latin typeface="Calibri Light" panose="020F0302020204030204"/>
              </a:rPr>
              <a:t>Programa 4: Adaptación y Mitigación al Cambio Climático</a:t>
            </a:r>
            <a:endParaRPr kumimoji="0" lang="es-CO" sz="2400" b="0"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12" name="11 CuadroTexto"/>
          <p:cNvSpPr txBox="1"/>
          <p:nvPr/>
        </p:nvSpPr>
        <p:spPr>
          <a:xfrm>
            <a:off x="2719096" y="4763108"/>
            <a:ext cx="5473812" cy="2462213"/>
          </a:xfrm>
          <a:prstGeom prst="rect">
            <a:avLst/>
          </a:prstGeom>
          <a:noFill/>
        </p:spPr>
        <p:txBody>
          <a:bodyPr wrap="square" rtlCol="0">
            <a:spAutoFit/>
          </a:bodyPr>
          <a:lstStyle/>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endParaRPr lang="es-CO" dirty="0" smtClean="0">
              <a:solidFill>
                <a:schemeClr val="tx1">
                  <a:lumMod val="75000"/>
                  <a:lumOff val="25000"/>
                </a:schemeClr>
              </a:solidFill>
            </a:endParaRPr>
          </a:p>
          <a:p>
            <a:r>
              <a:rPr lang="es-CO" dirty="0" smtClean="0">
                <a:solidFill>
                  <a:schemeClr val="tx1">
                    <a:lumMod val="75000"/>
                    <a:lumOff val="25000"/>
                  </a:schemeClr>
                </a:solidFill>
              </a:rPr>
              <a:t> </a:t>
            </a:r>
            <a:endParaRPr lang="es-CO" dirty="0">
              <a:solidFill>
                <a:schemeClr val="tx1">
                  <a:lumMod val="75000"/>
                  <a:lumOff val="25000"/>
                </a:schemeClr>
              </a:solidFill>
            </a:endParaRPr>
          </a:p>
        </p:txBody>
      </p:sp>
      <p:pic>
        <p:nvPicPr>
          <p:cNvPr id="2050" name="Picture 2" descr="D:\RESPALDO2012PC00701\Laura Salinas 2017\2. FOTOS\FEBRERO\PLAN DPTAL DE CAMBIO CLIMÁTICO ZENUFANÁ - 22 DE FEBRERO\20170222_113915.jpg"/>
          <p:cNvPicPr>
            <a:picLocks noChangeAspect="1" noChangeArrowheads="1"/>
          </p:cNvPicPr>
          <p:nvPr/>
        </p:nvPicPr>
        <p:blipFill>
          <a:blip r:embed="rId2" cstate="print"/>
          <a:srcRect/>
          <a:stretch>
            <a:fillRect/>
          </a:stretch>
        </p:blipFill>
        <p:spPr bwMode="auto">
          <a:xfrm>
            <a:off x="490785" y="1864859"/>
            <a:ext cx="3118846" cy="2339980"/>
          </a:xfrm>
          <a:prstGeom prst="rect">
            <a:avLst/>
          </a:prstGeom>
          <a:ln>
            <a:noFill/>
          </a:ln>
          <a:effectLst>
            <a:outerShdw blurRad="292100" dist="139700" dir="2700000" algn="tl" rotWithShape="0">
              <a:srgbClr val="333333">
                <a:alpha val="65000"/>
              </a:srgbClr>
            </a:outerShdw>
          </a:effectLst>
        </p:spPr>
      </p:pic>
      <p:sp>
        <p:nvSpPr>
          <p:cNvPr id="14" name="13 Rectángulo"/>
          <p:cNvSpPr/>
          <p:nvPr/>
        </p:nvSpPr>
        <p:spPr>
          <a:xfrm>
            <a:off x="540735" y="4867026"/>
            <a:ext cx="9696091" cy="646331"/>
          </a:xfrm>
          <a:prstGeom prst="rect">
            <a:avLst/>
          </a:prstGeom>
        </p:spPr>
        <p:txBody>
          <a:bodyPr wrap="square">
            <a:spAutoFit/>
          </a:bodyPr>
          <a:lstStyle/>
          <a:p>
            <a:pPr>
              <a:buFont typeface="Arial" pitchFamily="34" charset="0"/>
              <a:buChar char="•"/>
            </a:pPr>
            <a:r>
              <a:rPr lang="es-CO" sz="1800" dirty="0" smtClean="0"/>
              <a:t>Nodo Regional de Cambio Climático de Antioquia.  Se elaboró el reglamento operativo y se avanzó el formulación del Plan de Acción.</a:t>
            </a:r>
            <a:r>
              <a:rPr lang="es-CO" sz="1800" dirty="0" smtClean="0">
                <a:solidFill>
                  <a:schemeClr val="tx1">
                    <a:lumMod val="75000"/>
                    <a:lumOff val="25000"/>
                  </a:schemeClr>
                </a:solidFill>
              </a:rPr>
              <a:t>  </a:t>
            </a:r>
          </a:p>
        </p:txBody>
      </p:sp>
      <p:pic>
        <p:nvPicPr>
          <p:cNvPr id="2051" name="Picture 3" descr="C:\Users\LSALINASG.ANTIOQUIA\Desktop\RENDICIÓN DE CUENTAS\Foto Nodo.JPG"/>
          <p:cNvPicPr>
            <a:picLocks noChangeAspect="1" noChangeArrowheads="1"/>
          </p:cNvPicPr>
          <p:nvPr/>
        </p:nvPicPr>
        <p:blipFill>
          <a:blip r:embed="rId3" cstate="print"/>
          <a:srcRect/>
          <a:stretch>
            <a:fillRect/>
          </a:stretch>
        </p:blipFill>
        <p:spPr bwMode="auto">
          <a:xfrm>
            <a:off x="7422474" y="1878509"/>
            <a:ext cx="3158428" cy="2369678"/>
          </a:xfrm>
          <a:prstGeom prst="rect">
            <a:avLst/>
          </a:prstGeom>
          <a:ln>
            <a:noFill/>
          </a:ln>
          <a:effectLst>
            <a:outerShdw blurRad="292100" dist="139700" dir="2700000" algn="tl" rotWithShape="0">
              <a:srgbClr val="333333">
                <a:alpha val="65000"/>
              </a:srgbClr>
            </a:outerShdw>
          </a:effectLst>
        </p:spPr>
      </p:pic>
      <p:sp>
        <p:nvSpPr>
          <p:cNvPr id="16" name="15 CuadroTexto"/>
          <p:cNvSpPr txBox="1"/>
          <p:nvPr/>
        </p:nvSpPr>
        <p:spPr>
          <a:xfrm>
            <a:off x="490785" y="5513357"/>
            <a:ext cx="8026108" cy="369332"/>
          </a:xfrm>
          <a:prstGeom prst="rect">
            <a:avLst/>
          </a:prstGeom>
          <a:noFill/>
        </p:spPr>
        <p:txBody>
          <a:bodyPr wrap="none" rtlCol="0">
            <a:spAutoFit/>
          </a:bodyPr>
          <a:lstStyle/>
          <a:p>
            <a:pPr>
              <a:buFont typeface="Arial" pitchFamily="34" charset="0"/>
              <a:buChar char="•"/>
            </a:pPr>
            <a:r>
              <a:rPr lang="es-CO" sz="1800" dirty="0" smtClean="0"/>
              <a:t>Segundo Foro Regional Retos y Oportunidades de Cambio Climático para Antioquia</a:t>
            </a:r>
            <a:endParaRPr lang="es-CO" sz="1800" dirty="0"/>
          </a:p>
        </p:txBody>
      </p:sp>
      <p:sp>
        <p:nvSpPr>
          <p:cNvPr id="17" name="16 CuadroTexto"/>
          <p:cNvSpPr txBox="1"/>
          <p:nvPr/>
        </p:nvSpPr>
        <p:spPr>
          <a:xfrm>
            <a:off x="540735" y="4393776"/>
            <a:ext cx="5480346" cy="369332"/>
          </a:xfrm>
          <a:prstGeom prst="rect">
            <a:avLst/>
          </a:prstGeom>
          <a:noFill/>
        </p:spPr>
        <p:txBody>
          <a:bodyPr wrap="none" rtlCol="0">
            <a:spAutoFit/>
          </a:bodyPr>
          <a:lstStyle/>
          <a:p>
            <a:pPr>
              <a:buFont typeface="Arial" pitchFamily="34" charset="0"/>
              <a:buChar char="•"/>
            </a:pPr>
            <a:r>
              <a:rPr lang="es-CO" sz="1800" dirty="0" smtClean="0"/>
              <a:t>Construcción Plan de Cambio Climático de </a:t>
            </a:r>
            <a:r>
              <a:rPr lang="es-CO" sz="1800" dirty="0" err="1" smtClean="0"/>
              <a:t>Corantioquia</a:t>
            </a:r>
            <a:endParaRPr lang="es-CO" sz="1800" dirty="0" smtClean="0"/>
          </a:p>
        </p:txBody>
      </p:sp>
      <p:pic>
        <p:nvPicPr>
          <p:cNvPr id="2052" name="Picture 4" descr="D:\RESPALDO2012PC00701\Laura Salinas 2017\2. FOTOS\FEBRERO\PLAN DPTAL DEL CAMBIO CLIMÁTICO  TAHAMÍES - 23 DE FEBRERO\IMG_6561.JPG"/>
          <p:cNvPicPr>
            <a:picLocks noChangeAspect="1" noChangeArrowheads="1"/>
          </p:cNvPicPr>
          <p:nvPr/>
        </p:nvPicPr>
        <p:blipFill>
          <a:blip r:embed="rId4" cstate="print"/>
          <a:srcRect/>
          <a:stretch>
            <a:fillRect/>
          </a:stretch>
        </p:blipFill>
        <p:spPr bwMode="auto">
          <a:xfrm flipH="1">
            <a:off x="3463186" y="2089994"/>
            <a:ext cx="2984275" cy="2239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067396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463807" y="0"/>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0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Visionarios detonantes del desarrollo en ejecución  -2017</a:t>
            </a:r>
          </a:p>
          <a:p>
            <a:pPr marL="0" marR="0" lvl="0" indent="0" algn="ctr" defTabSz="914400" rtl="0" eaLnBrk="1" fontAlgn="auto" latinLnBrk="0" hangingPunct="1">
              <a:lnSpc>
                <a:spcPct val="90000"/>
              </a:lnSpc>
              <a:spcBef>
                <a:spcPct val="0"/>
              </a:spcBef>
              <a:spcAft>
                <a:spcPts val="0"/>
              </a:spcAft>
              <a:buClrTx/>
              <a:buSzTx/>
              <a:buFontTx/>
              <a:buNone/>
              <a:tabLst/>
              <a:defRPr/>
            </a:pPr>
            <a:r>
              <a:rPr lang="es-CO" sz="3000" b="1" spc="-100" noProof="0" dirty="0" smtClean="0">
                <a:solidFill>
                  <a:srgbClr val="006600"/>
                </a:solidFill>
                <a:latin typeface="Calibri Light" panose="020F0302020204030204"/>
              </a:rPr>
              <a:t>“Mitigación y adaptación al Cambio Climático”</a:t>
            </a:r>
            <a:endParaRPr kumimoji="0" lang="es-CO" sz="30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6" name="Título 1"/>
          <p:cNvSpPr txBox="1">
            <a:spLocks/>
          </p:cNvSpPr>
          <p:nvPr/>
        </p:nvSpPr>
        <p:spPr>
          <a:xfrm>
            <a:off x="381657" y="902052"/>
            <a:ext cx="9016115" cy="1143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0" i="0" u="none" strike="noStrike" kern="1200" cap="none" spc="-100" normalizeH="0" baseline="0" noProof="0" dirty="0" smtClean="0">
                <a:ln>
                  <a:noFill/>
                </a:ln>
                <a:solidFill>
                  <a:srgbClr val="006600"/>
                </a:solidFill>
                <a:effectLst/>
                <a:uLnTx/>
                <a:uFillTx/>
                <a:latin typeface="Calibri Light" panose="020F0302020204030204"/>
                <a:ea typeface="+mj-ea"/>
                <a:cs typeface="+mj-cs"/>
              </a:rPr>
              <a:t>Com</a:t>
            </a:r>
            <a:r>
              <a:rPr lang="es-CO" sz="2400" spc="-100" dirty="0" smtClean="0">
                <a:solidFill>
                  <a:srgbClr val="006600"/>
                </a:solidFill>
                <a:latin typeface="Calibri Light" panose="020F0302020204030204"/>
              </a:rPr>
              <a:t>ponente: Gestión Integral del Cambio Climático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2400" spc="-100" dirty="0" smtClean="0">
                <a:solidFill>
                  <a:srgbClr val="006600"/>
                </a:solidFill>
                <a:latin typeface="Calibri Light" panose="020F0302020204030204"/>
              </a:rPr>
              <a:t>Programa 4: Adaptación y Mitigación al Cambio Climático</a:t>
            </a:r>
            <a:endParaRPr kumimoji="0" lang="es-CO" sz="2400" b="0"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11" name="10 CuadroTexto"/>
          <p:cNvSpPr txBox="1"/>
          <p:nvPr/>
        </p:nvSpPr>
        <p:spPr>
          <a:xfrm>
            <a:off x="748048" y="2139836"/>
            <a:ext cx="5366948" cy="430887"/>
          </a:xfrm>
          <a:prstGeom prst="rect">
            <a:avLst/>
          </a:prstGeom>
          <a:noFill/>
        </p:spPr>
        <p:txBody>
          <a:bodyPr wrap="square" rtlCol="0">
            <a:spAutoFit/>
          </a:bodyPr>
          <a:lstStyle/>
          <a:p>
            <a:endParaRPr lang="es-CO" dirty="0"/>
          </a:p>
        </p:txBody>
      </p:sp>
      <p:sp>
        <p:nvSpPr>
          <p:cNvPr id="15" name="14 CuadroTexto"/>
          <p:cNvSpPr txBox="1"/>
          <p:nvPr/>
        </p:nvSpPr>
        <p:spPr>
          <a:xfrm>
            <a:off x="429230" y="1804103"/>
            <a:ext cx="10365810" cy="4739759"/>
          </a:xfrm>
          <a:prstGeom prst="rect">
            <a:avLst/>
          </a:prstGeom>
          <a:noFill/>
        </p:spPr>
        <p:txBody>
          <a:bodyPr wrap="square" rtlCol="0">
            <a:spAutoFit/>
          </a:bodyPr>
          <a:lstStyle/>
          <a:p>
            <a:pPr algn="just"/>
            <a:endParaRPr lang="es-CO" sz="2000" dirty="0" smtClean="0"/>
          </a:p>
          <a:p>
            <a:pPr algn="just"/>
            <a:r>
              <a:rPr lang="es-CO" sz="1800" b="1" dirty="0" smtClean="0"/>
              <a:t>Gestión Nacional del  NRCC-Antioquia </a:t>
            </a:r>
            <a:endParaRPr lang="es-CO" sz="1800" dirty="0" smtClean="0"/>
          </a:p>
          <a:p>
            <a:pPr algn="just">
              <a:buFont typeface="Arial" pitchFamily="34" charset="0"/>
              <a:buChar char="•"/>
            </a:pPr>
            <a:r>
              <a:rPr lang="es-CO" sz="1800" dirty="0" smtClean="0"/>
              <a:t>Taller Nodos Regionales de Cambio Climático NRCC “Perspectivas y Retos 2017”</a:t>
            </a:r>
          </a:p>
          <a:p>
            <a:pPr algn="just">
              <a:buFont typeface="Arial" pitchFamily="34" charset="0"/>
              <a:buChar char="•"/>
            </a:pPr>
            <a:r>
              <a:rPr lang="es-CO" sz="1800" dirty="0" smtClean="0"/>
              <a:t>Asamblea del Plan Nacional de Adaptación de Colombia: Avanzando Juntos en la Implementación del PNACC.</a:t>
            </a:r>
          </a:p>
          <a:p>
            <a:pPr algn="just">
              <a:buFont typeface="Arial" pitchFamily="34" charset="0"/>
              <a:buChar char="•"/>
            </a:pPr>
            <a:r>
              <a:rPr lang="es-CO" sz="1800" dirty="0" smtClean="0"/>
              <a:t>Taller Nacional Estrategia REDD </a:t>
            </a:r>
          </a:p>
          <a:p>
            <a:pPr algn="just"/>
            <a:endParaRPr lang="es-CO" sz="1800" dirty="0" smtClean="0"/>
          </a:p>
          <a:p>
            <a:pPr algn="just"/>
            <a:r>
              <a:rPr lang="es-CO" sz="1800" b="1" dirty="0" smtClean="0"/>
              <a:t>Gestión Departamental del NRCC-Antioquia</a:t>
            </a:r>
          </a:p>
          <a:p>
            <a:pPr algn="just">
              <a:buFont typeface="Arial" pitchFamily="34" charset="0"/>
              <a:buChar char="•"/>
            </a:pPr>
            <a:r>
              <a:rPr lang="es-CO" sz="1800" dirty="0" smtClean="0"/>
              <a:t>Taller de socialización y retroalimentación de la propuesta de plan de acción de la línea “Manejo y Conservación de Ecosistemas y Servicios </a:t>
            </a:r>
            <a:r>
              <a:rPr lang="es-CO" sz="1800" dirty="0" err="1" smtClean="0"/>
              <a:t>Ecosistémicos</a:t>
            </a:r>
            <a:r>
              <a:rPr lang="es-CO" sz="1800" dirty="0" smtClean="0"/>
              <a:t> para el desarrollo bajo en carbono y </a:t>
            </a:r>
            <a:r>
              <a:rPr lang="es-CO" sz="1800" dirty="0" err="1" smtClean="0"/>
              <a:t>resiliente</a:t>
            </a:r>
            <a:r>
              <a:rPr lang="es-CO" sz="1800" dirty="0" smtClean="0"/>
              <a:t> al clima”.</a:t>
            </a:r>
          </a:p>
          <a:p>
            <a:pPr algn="just">
              <a:buFont typeface="Arial" pitchFamily="34" charset="0"/>
              <a:buChar char="•"/>
            </a:pPr>
            <a:r>
              <a:rPr lang="es-CO" sz="1800" dirty="0" smtClean="0"/>
              <a:t> Talleres (Dos) Regionales de fortalecimiento de capacidades del Nodo Regional de Cambio Climático de Antioquia.</a:t>
            </a:r>
          </a:p>
          <a:p>
            <a:pPr algn="just">
              <a:buFont typeface="Arial" pitchFamily="34" charset="0"/>
              <a:buChar char="•"/>
            </a:pPr>
            <a:endParaRPr lang="es-CO" dirty="0" smtClean="0"/>
          </a:p>
          <a:p>
            <a:pPr algn="just"/>
            <a:endParaRPr lang="es-CO" dirty="0" smtClean="0"/>
          </a:p>
          <a:p>
            <a:pPr algn="just"/>
            <a:r>
              <a:rPr lang="es-CO" dirty="0" smtClean="0"/>
              <a:t> </a:t>
            </a:r>
            <a:endParaRPr lang="es-CO" dirty="0"/>
          </a:p>
        </p:txBody>
      </p:sp>
    </p:spTree>
    <p:extLst>
      <p:ext uri="{BB962C8B-B14F-4D97-AF65-F5344CB8AC3E}">
        <p14:creationId xmlns="" xmlns:p14="http://schemas.microsoft.com/office/powerpoint/2010/main" val="1067396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463807" y="0"/>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0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Visionarios detonantes del desarrollo en ejecución  -2017</a:t>
            </a:r>
          </a:p>
          <a:p>
            <a:pPr marL="0" marR="0" lvl="0" indent="0" algn="ctr" defTabSz="914400" rtl="0" eaLnBrk="1" fontAlgn="auto" latinLnBrk="0" hangingPunct="1">
              <a:lnSpc>
                <a:spcPct val="90000"/>
              </a:lnSpc>
              <a:spcBef>
                <a:spcPct val="0"/>
              </a:spcBef>
              <a:spcAft>
                <a:spcPts val="0"/>
              </a:spcAft>
              <a:buClrTx/>
              <a:buSzTx/>
              <a:buFontTx/>
              <a:buNone/>
              <a:tabLst/>
              <a:defRPr/>
            </a:pPr>
            <a:r>
              <a:rPr lang="es-CO" sz="3000" b="1" spc="-100" noProof="0" dirty="0" smtClean="0">
                <a:solidFill>
                  <a:srgbClr val="006600"/>
                </a:solidFill>
                <a:latin typeface="Calibri Light" panose="020F0302020204030204"/>
              </a:rPr>
              <a:t>“Mitigación y adaptación al Cambio Climático”</a:t>
            </a:r>
            <a:endParaRPr kumimoji="0" lang="es-CO" sz="30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6" name="Título 1"/>
          <p:cNvSpPr txBox="1">
            <a:spLocks/>
          </p:cNvSpPr>
          <p:nvPr/>
        </p:nvSpPr>
        <p:spPr>
          <a:xfrm>
            <a:off x="381657" y="902052"/>
            <a:ext cx="9016115" cy="1143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0" i="0" u="none" strike="noStrike" kern="1200" cap="none" spc="-100" normalizeH="0" baseline="0" noProof="0" dirty="0" smtClean="0">
                <a:ln>
                  <a:noFill/>
                </a:ln>
                <a:solidFill>
                  <a:srgbClr val="006600"/>
                </a:solidFill>
                <a:effectLst/>
                <a:uLnTx/>
                <a:uFillTx/>
                <a:latin typeface="Calibri Light" panose="020F0302020204030204"/>
                <a:ea typeface="+mj-ea"/>
                <a:cs typeface="+mj-cs"/>
              </a:rPr>
              <a:t>Com</a:t>
            </a:r>
            <a:r>
              <a:rPr lang="es-CO" sz="2400" spc="-100" dirty="0" smtClean="0">
                <a:solidFill>
                  <a:srgbClr val="006600"/>
                </a:solidFill>
                <a:latin typeface="Calibri Light" panose="020F0302020204030204"/>
              </a:rPr>
              <a:t>ponente: Gestión Integral del Cambio Climático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2400" spc="-100" dirty="0" smtClean="0">
                <a:solidFill>
                  <a:srgbClr val="006600"/>
                </a:solidFill>
                <a:latin typeface="Calibri Light" panose="020F0302020204030204"/>
              </a:rPr>
              <a:t>Programa 4: Adaptación y Mitigación al Cambio Climático</a:t>
            </a:r>
            <a:endParaRPr kumimoji="0" lang="es-CO" sz="2400" b="0"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11" name="10 CuadroTexto"/>
          <p:cNvSpPr txBox="1"/>
          <p:nvPr/>
        </p:nvSpPr>
        <p:spPr>
          <a:xfrm>
            <a:off x="748048" y="2139836"/>
            <a:ext cx="5366948" cy="430887"/>
          </a:xfrm>
          <a:prstGeom prst="rect">
            <a:avLst/>
          </a:prstGeom>
          <a:noFill/>
        </p:spPr>
        <p:txBody>
          <a:bodyPr wrap="square" rtlCol="0">
            <a:spAutoFit/>
          </a:bodyPr>
          <a:lstStyle/>
          <a:p>
            <a:endParaRPr lang="es-CO" dirty="0"/>
          </a:p>
        </p:txBody>
      </p:sp>
      <p:sp>
        <p:nvSpPr>
          <p:cNvPr id="15" name="14 CuadroTexto"/>
          <p:cNvSpPr txBox="1"/>
          <p:nvPr/>
        </p:nvSpPr>
        <p:spPr>
          <a:xfrm>
            <a:off x="429230" y="1804103"/>
            <a:ext cx="5998866" cy="4770537"/>
          </a:xfrm>
          <a:prstGeom prst="rect">
            <a:avLst/>
          </a:prstGeom>
          <a:noFill/>
        </p:spPr>
        <p:txBody>
          <a:bodyPr wrap="square" rtlCol="0">
            <a:spAutoFit/>
          </a:bodyPr>
          <a:lstStyle/>
          <a:p>
            <a:pPr algn="just"/>
            <a:r>
              <a:rPr lang="es-CO" sz="1800" b="1" dirty="0" smtClean="0"/>
              <a:t>II Foro Retos y Oportunidades del Cambio Climático para Antioquia</a:t>
            </a:r>
          </a:p>
          <a:p>
            <a:pPr algn="just"/>
            <a:endParaRPr lang="es-CO" sz="1800" b="1" dirty="0"/>
          </a:p>
          <a:p>
            <a:pPr algn="just"/>
            <a:r>
              <a:rPr lang="es-CO" sz="1800" b="1" dirty="0" smtClean="0"/>
              <a:t>Objetivo</a:t>
            </a:r>
            <a:r>
              <a:rPr lang="es-CO" sz="1800" b="1" dirty="0"/>
              <a:t>: </a:t>
            </a:r>
            <a:r>
              <a:rPr lang="es-CO" sz="1800" dirty="0"/>
              <a:t>Generar un espacio de encuentro y diálogo en torno al desarrollo territorial bajo en carbono y </a:t>
            </a:r>
            <a:r>
              <a:rPr lang="es-CO" sz="1800" dirty="0" err="1"/>
              <a:t>resiliente</a:t>
            </a:r>
            <a:r>
              <a:rPr lang="es-CO" sz="1800" dirty="0"/>
              <a:t> ante los impactos del cambio </a:t>
            </a:r>
            <a:r>
              <a:rPr lang="es-CO" sz="1800" dirty="0" smtClean="0"/>
              <a:t>climático</a:t>
            </a:r>
            <a:r>
              <a:rPr lang="es-CO" sz="1800" dirty="0"/>
              <a:t>.</a:t>
            </a:r>
            <a:endParaRPr lang="es-CO" sz="1800" b="1" dirty="0"/>
          </a:p>
          <a:p>
            <a:pPr marL="342900" indent="-342900" algn="just">
              <a:buFont typeface="Arial" panose="020B0604020202020204" pitchFamily="34" charset="0"/>
              <a:buChar char="•"/>
            </a:pPr>
            <a:r>
              <a:rPr lang="es-CO" sz="1800" dirty="0" smtClean="0"/>
              <a:t>Participación de más de 130 invitados.</a:t>
            </a:r>
          </a:p>
          <a:p>
            <a:pPr marL="342900" indent="-342900" algn="just">
              <a:buFont typeface="Arial" panose="020B0604020202020204" pitchFamily="34" charset="0"/>
              <a:buChar char="•"/>
            </a:pPr>
            <a:r>
              <a:rPr lang="es-CO" sz="1800" dirty="0" smtClean="0"/>
              <a:t>Ponentes Internacionales: Expertos Senior de la FAO.</a:t>
            </a:r>
          </a:p>
          <a:p>
            <a:pPr marL="342900" indent="-342900" algn="just">
              <a:buFont typeface="Arial" panose="020B0604020202020204" pitchFamily="34" charset="0"/>
              <a:buChar char="•"/>
            </a:pPr>
            <a:r>
              <a:rPr lang="es-CO" sz="1800" dirty="0" smtClean="0"/>
              <a:t>Ponentes Nacionales: Autoridades Ambientales, Dependencias del </a:t>
            </a:r>
            <a:r>
              <a:rPr lang="es-CO" sz="1800" dirty="0" err="1" smtClean="0"/>
              <a:t>Dpto</a:t>
            </a:r>
            <a:r>
              <a:rPr lang="es-CO" sz="1800" dirty="0" smtClean="0"/>
              <a:t> de Antioquia, Entidades privadas, comunidad. </a:t>
            </a:r>
          </a:p>
          <a:p>
            <a:pPr marL="342900" indent="-342900" algn="just">
              <a:buFont typeface="Arial" panose="020B0604020202020204" pitchFamily="34" charset="0"/>
              <a:buChar char="•"/>
            </a:pPr>
            <a:r>
              <a:rPr lang="es-CO" sz="1800" dirty="0" smtClean="0"/>
              <a:t>Café e las Regiones</a:t>
            </a:r>
          </a:p>
          <a:p>
            <a:pPr marL="342900" indent="-342900" algn="just">
              <a:buFont typeface="Arial" panose="020B0604020202020204" pitchFamily="34" charset="0"/>
              <a:buChar char="•"/>
            </a:pPr>
            <a:endParaRPr lang="es-CO" dirty="0" smtClean="0"/>
          </a:p>
          <a:p>
            <a:pPr marL="342900" indent="-342900" algn="just">
              <a:buFont typeface="Arial" panose="020B0604020202020204" pitchFamily="34" charset="0"/>
              <a:buChar char="•"/>
            </a:pPr>
            <a:endParaRPr lang="es-CO" dirty="0" smtClean="0"/>
          </a:p>
          <a:p>
            <a:pPr marL="342900" indent="-342900" algn="just">
              <a:buFont typeface="Arial" panose="020B0604020202020204" pitchFamily="34" charset="0"/>
              <a:buChar char="•"/>
            </a:pPr>
            <a:endParaRPr lang="es-CO" dirty="0" smtClean="0"/>
          </a:p>
          <a:p>
            <a:pPr algn="just"/>
            <a:r>
              <a:rPr lang="es-CO" dirty="0" smtClean="0"/>
              <a:t> </a:t>
            </a:r>
            <a:endParaRPr lang="es-CO" dirty="0"/>
          </a:p>
        </p:txBody>
      </p:sp>
      <p:pic>
        <p:nvPicPr>
          <p:cNvPr id="4" name="Imagen 3"/>
          <p:cNvPicPr>
            <a:picLocks noChangeAspect="1"/>
          </p:cNvPicPr>
          <p:nvPr/>
        </p:nvPicPr>
        <p:blipFill>
          <a:blip r:embed="rId2"/>
          <a:stretch>
            <a:fillRect/>
          </a:stretch>
        </p:blipFill>
        <p:spPr>
          <a:xfrm>
            <a:off x="6677048" y="3165733"/>
            <a:ext cx="4622476" cy="2598858"/>
          </a:xfrm>
          <a:prstGeom prst="rect">
            <a:avLst/>
          </a:prstGeom>
        </p:spPr>
      </p:pic>
      <p:pic>
        <p:nvPicPr>
          <p:cNvPr id="5" name="Imagen 4"/>
          <p:cNvPicPr>
            <a:picLocks noChangeAspect="1"/>
          </p:cNvPicPr>
          <p:nvPr/>
        </p:nvPicPr>
        <p:blipFill>
          <a:blip r:embed="rId3"/>
          <a:stretch>
            <a:fillRect/>
          </a:stretch>
        </p:blipFill>
        <p:spPr>
          <a:xfrm>
            <a:off x="7395680" y="961130"/>
            <a:ext cx="4641819" cy="2605102"/>
          </a:xfrm>
          <a:prstGeom prst="rect">
            <a:avLst/>
          </a:prstGeom>
        </p:spPr>
      </p:pic>
    </p:spTree>
    <p:extLst>
      <p:ext uri="{BB962C8B-B14F-4D97-AF65-F5344CB8AC3E}">
        <p14:creationId xmlns="" xmlns:p14="http://schemas.microsoft.com/office/powerpoint/2010/main" val="3395875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7634" y="1936983"/>
            <a:ext cx="10971372" cy="4527011"/>
          </a:xfrm>
        </p:spPr>
        <p:txBody>
          <a:bodyPr>
            <a:normAutofit/>
          </a:bodyPr>
          <a:lstStyle/>
          <a:p>
            <a:pPr algn="ctr">
              <a:buNone/>
            </a:pPr>
            <a:r>
              <a:rPr lang="es-CO" sz="8800" dirty="0" smtClean="0">
                <a:solidFill>
                  <a:srgbClr val="006600"/>
                </a:solidFill>
              </a:rPr>
              <a:t>¡GRACIAS!</a:t>
            </a:r>
            <a:endParaRPr lang="es-CO" sz="8800" dirty="0">
              <a:solidFill>
                <a:srgbClr val="0066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181328453"/>
              </p:ext>
            </p:extLst>
          </p:nvPr>
        </p:nvGraphicFramePr>
        <p:xfrm>
          <a:off x="675718" y="166255"/>
          <a:ext cx="6407252" cy="2747950"/>
        </p:xfrm>
        <a:graphic>
          <a:graphicData uri="http://schemas.openxmlformats.org/drawingml/2006/table">
            <a:tbl>
              <a:tblPr/>
              <a:tblGrid>
                <a:gridCol w="3885772">
                  <a:extLst>
                    <a:ext uri="{9D8B030D-6E8A-4147-A177-3AD203B41FA5}">
                      <a16:colId xmlns="" xmlns:a16="http://schemas.microsoft.com/office/drawing/2014/main" val="20000"/>
                    </a:ext>
                  </a:extLst>
                </a:gridCol>
                <a:gridCol w="1187669">
                  <a:extLst>
                    <a:ext uri="{9D8B030D-6E8A-4147-A177-3AD203B41FA5}">
                      <a16:colId xmlns="" xmlns:a16="http://schemas.microsoft.com/office/drawing/2014/main" val="20001"/>
                    </a:ext>
                  </a:extLst>
                </a:gridCol>
                <a:gridCol w="1333811"/>
              </a:tblGrid>
              <a:tr h="406099">
                <a:tc gridSpan="3">
                  <a:txBody>
                    <a:bodyPr/>
                    <a:lstStyle/>
                    <a:p>
                      <a:pPr algn="ctr" rtl="0" fontAlgn="ctr"/>
                      <a:r>
                        <a:rPr lang="es-CO" sz="1600" b="1" i="0" u="none" strike="noStrike" dirty="0" smtClean="0">
                          <a:solidFill>
                            <a:srgbClr val="FFFFFF"/>
                          </a:solidFill>
                          <a:effectLst/>
                          <a:latin typeface="Calibri" panose="020F0502020204030204" pitchFamily="34" charset="0"/>
                        </a:rPr>
                        <a:t>RECURSOS GESTIONADOS (Valor en Millones de $)</a:t>
                      </a:r>
                      <a:endParaRPr lang="es-CO" sz="1600" b="1" i="0" u="none" strike="noStrike" dirty="0">
                        <a:solidFill>
                          <a:srgbClr val="FFFFFF"/>
                        </a:solidFill>
                        <a:effectLst/>
                        <a:latin typeface="Calibri" panose="020F0502020204030204" pitchFamily="34" charset="0"/>
                      </a:endParaRP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6D1F"/>
                    </a:solidFill>
                  </a:tcPr>
                </a:tc>
                <a:tc hMerge="1">
                  <a:txBody>
                    <a:bodyPr/>
                    <a:lstStyle/>
                    <a:p>
                      <a:endParaRPr lang="es-ES"/>
                    </a:p>
                  </a:txBody>
                  <a:tcPr/>
                </a:tc>
                <a:tc hMerge="1">
                  <a:txBody>
                    <a:bodyPr/>
                    <a:lstStyle/>
                    <a:p>
                      <a:pPr algn="ctr" fontAlgn="ctr"/>
                      <a:endParaRPr lang="es-ES" sz="1600" b="1" i="0" u="none" strike="noStrike" dirty="0">
                        <a:solidFill>
                          <a:schemeClr val="bg1"/>
                        </a:solidFill>
                        <a:latin typeface="Calibri"/>
                      </a:endParaRP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6D1F"/>
                    </a:solidFill>
                  </a:tcPr>
                </a:tc>
                <a:extLst>
                  <a:ext uri="{0D108BD9-81ED-4DB2-BD59-A6C34878D82A}">
                    <a16:rowId xmlns="" xmlns:a16="http://schemas.microsoft.com/office/drawing/2014/main" val="10000"/>
                  </a:ext>
                </a:extLst>
              </a:tr>
              <a:tr h="313017">
                <a:tc>
                  <a:txBody>
                    <a:bodyPr/>
                    <a:lstStyle/>
                    <a:p>
                      <a:pPr algn="ctr" fontAlgn="ctr"/>
                      <a:r>
                        <a:rPr lang="es-ES" sz="1600" b="1" i="0" u="none" strike="noStrike" dirty="0">
                          <a:solidFill>
                            <a:schemeClr val="bg1"/>
                          </a:solidFill>
                          <a:latin typeface="Calibri"/>
                        </a:rPr>
                        <a:t>Programas</a:t>
                      </a:r>
                    </a:p>
                  </a:txBody>
                  <a:tcPr marL="9199" marR="9199" marT="91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6D1F"/>
                    </a:solidFill>
                  </a:tcPr>
                </a:tc>
                <a:tc>
                  <a:txBody>
                    <a:bodyPr/>
                    <a:lstStyle/>
                    <a:p>
                      <a:pPr algn="ctr" fontAlgn="ctr"/>
                      <a:r>
                        <a:rPr lang="es-ES" sz="1600" b="1" i="0" u="none" strike="noStrike" dirty="0" smtClean="0">
                          <a:solidFill>
                            <a:schemeClr val="bg1"/>
                          </a:solidFill>
                          <a:latin typeface="Calibri"/>
                        </a:rPr>
                        <a:t>Valor a Oct</a:t>
                      </a:r>
                      <a:endParaRPr lang="es-ES" sz="1600" b="1" i="0" u="none" strike="noStrike" dirty="0">
                        <a:solidFill>
                          <a:schemeClr val="bg1"/>
                        </a:solidFill>
                        <a:latin typeface="Calibri"/>
                      </a:endParaRPr>
                    </a:p>
                  </a:txBody>
                  <a:tcPr marL="9199" marR="9199" marT="9199"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6D1F"/>
                    </a:solidFill>
                  </a:tcPr>
                </a:tc>
                <a:tc>
                  <a:txBody>
                    <a:bodyPr/>
                    <a:lstStyle/>
                    <a:p>
                      <a:pPr algn="ctr" fontAlgn="ctr"/>
                      <a:r>
                        <a:rPr lang="es-ES" sz="1600" b="1" i="0" u="none" strike="noStrike" dirty="0" smtClean="0">
                          <a:solidFill>
                            <a:schemeClr val="bg1"/>
                          </a:solidFill>
                          <a:latin typeface="+mn-lt"/>
                        </a:rPr>
                        <a:t>Valor en </a:t>
                      </a:r>
                      <a:r>
                        <a:rPr lang="es-ES" sz="1600" b="1" i="0" u="none" strike="noStrike" dirty="0" smtClean="0">
                          <a:solidFill>
                            <a:schemeClr val="bg1"/>
                          </a:solidFill>
                          <a:latin typeface="Calibri"/>
                        </a:rPr>
                        <a:t>Proceso de Formalización</a:t>
                      </a:r>
                      <a:endParaRPr lang="es-ES" sz="1600" b="1" i="0" u="none" strike="noStrike" dirty="0">
                        <a:solidFill>
                          <a:schemeClr val="bg1"/>
                        </a:solidFill>
                        <a:latin typeface="Calibri"/>
                      </a:endParaRPr>
                    </a:p>
                  </a:txBody>
                  <a:tcPr marL="9199" marR="9199" marT="9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6D1F"/>
                    </a:solidFill>
                  </a:tcPr>
                </a:tc>
                <a:extLst>
                  <a:ext uri="{0D108BD9-81ED-4DB2-BD59-A6C34878D82A}">
                    <a16:rowId xmlns="" xmlns:a16="http://schemas.microsoft.com/office/drawing/2014/main" val="10001"/>
                  </a:ext>
                </a:extLst>
              </a:tr>
              <a:tr h="326541">
                <a:tc>
                  <a:txBody>
                    <a:bodyPr/>
                    <a:lstStyle/>
                    <a:p>
                      <a:pPr algn="l" fontAlgn="ctr"/>
                      <a:r>
                        <a:rPr lang="es-CO" sz="1400" b="1" i="0" u="none" strike="noStrike" dirty="0" smtClean="0">
                          <a:solidFill>
                            <a:srgbClr val="000000"/>
                          </a:solidFill>
                          <a:latin typeface="Calibri"/>
                        </a:rPr>
                        <a:t>Adaptación </a:t>
                      </a:r>
                      <a:r>
                        <a:rPr lang="es-CO" sz="1400" b="1" i="0" u="none" strike="noStrike" dirty="0">
                          <a:solidFill>
                            <a:srgbClr val="000000"/>
                          </a:solidFill>
                          <a:latin typeface="Calibri"/>
                        </a:rPr>
                        <a:t>y Mitigación al Cambio Climático</a:t>
                      </a: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000000"/>
                          </a:solidFill>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000000"/>
                          </a:solidFill>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88883">
                <a:tc>
                  <a:txBody>
                    <a:bodyPr/>
                    <a:lstStyle/>
                    <a:p>
                      <a:pPr algn="l" fontAlgn="ctr"/>
                      <a:r>
                        <a:rPr lang="es-CO" sz="1400" b="1" i="0" u="none" strike="noStrike" dirty="0">
                          <a:solidFill>
                            <a:srgbClr val="000000"/>
                          </a:solidFill>
                          <a:latin typeface="Calibri"/>
                        </a:rPr>
                        <a:t>Protección y Conservación del </a:t>
                      </a:r>
                      <a:r>
                        <a:rPr lang="es-CO" sz="1600" b="1" i="0" u="none" strike="noStrike" kern="1200" dirty="0">
                          <a:solidFill>
                            <a:srgbClr val="000000"/>
                          </a:solidFill>
                          <a:effectLst/>
                          <a:latin typeface="Calibri" panose="020F0502020204030204" pitchFamily="34" charset="0"/>
                          <a:ea typeface="+mn-ea"/>
                          <a:cs typeface="+mn-cs"/>
                        </a:rPr>
                        <a:t>Recurso</a:t>
                      </a:r>
                      <a:r>
                        <a:rPr lang="es-CO" sz="1400" b="1" i="0" u="none" strike="noStrike" dirty="0">
                          <a:solidFill>
                            <a:srgbClr val="000000"/>
                          </a:solidFill>
                          <a:latin typeface="Calibri"/>
                        </a:rPr>
                        <a:t> Hídrico</a:t>
                      </a: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a:solidFill>
                            <a:srgbClr val="000000"/>
                          </a:solidFill>
                          <a:effectLst/>
                          <a:latin typeface="Arial" panose="020B060402020202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000000"/>
                          </a:solidFill>
                          <a:effectLst/>
                          <a:latin typeface="Arial" panose="020B0604020202020204" pitchFamily="34" charset="0"/>
                        </a:rPr>
                        <a:t>1.844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62758">
                <a:tc>
                  <a:txBody>
                    <a:bodyPr/>
                    <a:lstStyle/>
                    <a:p>
                      <a:pPr algn="l" fontAlgn="ctr"/>
                      <a:r>
                        <a:rPr lang="es-ES" sz="1400" b="1" i="0" u="none" strike="noStrike" dirty="0" smtClean="0">
                          <a:solidFill>
                            <a:srgbClr val="000000"/>
                          </a:solidFill>
                          <a:latin typeface="+mn-lt"/>
                        </a:rPr>
                        <a:t>Conservación de Ecosistemas Estratégicos </a:t>
                      </a:r>
                      <a:endParaRPr lang="es-CO" sz="1400" b="1" i="0" u="none" strike="noStrike" dirty="0">
                        <a:solidFill>
                          <a:srgbClr val="000000"/>
                        </a:solidFill>
                        <a:latin typeface="Calibri"/>
                      </a:endParaRP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a:solidFill>
                            <a:srgbClr val="000000"/>
                          </a:solidFill>
                          <a:effectLst/>
                          <a:latin typeface="Arial" panose="020B0604020202020204" pitchFamily="34" charset="0"/>
                        </a:rPr>
                        <a:t>4.739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000000"/>
                          </a:solidFill>
                          <a:effectLst/>
                          <a:latin typeface="Arial" panose="020B0604020202020204" pitchFamily="34" charset="0"/>
                        </a:rPr>
                        <a:t>5.179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57352">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O" sz="1400" b="1" i="0" u="none" strike="noStrike" dirty="0" smtClean="0">
                          <a:solidFill>
                            <a:srgbClr val="000000"/>
                          </a:solidFill>
                          <a:latin typeface="+mn-lt"/>
                        </a:rPr>
                        <a:t>Educación y cultura para la sostenibilidad ambiental </a:t>
                      </a: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a:solidFill>
                            <a:srgbClr val="000000"/>
                          </a:solidFill>
                          <a:effectLst/>
                          <a:latin typeface="Arial" panose="020B060402020202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1" i="0" u="none" strike="noStrike" dirty="0">
                          <a:solidFill>
                            <a:srgbClr val="000000"/>
                          </a:solidFill>
                          <a:effectLst/>
                          <a:latin typeface="Arial" panose="020B060402020202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65598">
                <a:tc>
                  <a:txBody>
                    <a:bodyPr/>
                    <a:lstStyle/>
                    <a:p>
                      <a:pPr algn="ctr" fontAlgn="ctr"/>
                      <a:r>
                        <a:rPr lang="es-ES" sz="1400" b="1" i="0" u="none" strike="noStrike" dirty="0" smtClean="0">
                          <a:solidFill>
                            <a:srgbClr val="000000"/>
                          </a:solidFill>
                          <a:latin typeface="Calibri"/>
                        </a:rPr>
                        <a:t>TOTAL</a:t>
                      </a:r>
                      <a:endParaRPr lang="es-ES" sz="1400" b="1" i="0" u="none" strike="noStrike" dirty="0">
                        <a:solidFill>
                          <a:srgbClr val="000000"/>
                        </a:solidFill>
                        <a:latin typeface="Calibri"/>
                      </a:endParaRPr>
                    </a:p>
                  </a:txBody>
                  <a:tcPr marL="9199" marR="9199" marT="9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600" b="1" i="0" u="none" strike="noStrike" dirty="0">
                          <a:solidFill>
                            <a:srgbClr val="000000"/>
                          </a:solidFill>
                          <a:effectLst/>
                          <a:latin typeface="Arial" panose="020B0604020202020204" pitchFamily="34" charset="0"/>
                        </a:rPr>
                        <a:t>5.348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600" b="1" i="0" u="none" strike="noStrike" dirty="0">
                          <a:solidFill>
                            <a:srgbClr val="000000"/>
                          </a:solidFill>
                          <a:effectLst/>
                          <a:latin typeface="Arial" panose="020B0604020202020204" pitchFamily="34" charset="0"/>
                        </a:rPr>
                        <a:t>7.536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6"/>
                  </a:ext>
                </a:extLst>
              </a:tr>
            </a:tbl>
          </a:graphicData>
        </a:graphic>
      </p:graphicFrame>
      <p:graphicFrame>
        <p:nvGraphicFramePr>
          <p:cNvPr id="3" name="Tabla 2"/>
          <p:cNvGraphicFramePr>
            <a:graphicFrameLocks noGrp="1"/>
          </p:cNvGraphicFramePr>
          <p:nvPr>
            <p:extLst>
              <p:ext uri="{D42A27DB-BD31-4B8C-83A1-F6EECF244321}">
                <p14:modId xmlns="" xmlns:p14="http://schemas.microsoft.com/office/powerpoint/2010/main" val="1184822343"/>
              </p:ext>
            </p:extLst>
          </p:nvPr>
        </p:nvGraphicFramePr>
        <p:xfrm>
          <a:off x="2827402" y="3178112"/>
          <a:ext cx="6789563" cy="2639363"/>
        </p:xfrm>
        <a:graphic>
          <a:graphicData uri="http://schemas.openxmlformats.org/drawingml/2006/table">
            <a:tbl>
              <a:tblPr/>
              <a:tblGrid>
                <a:gridCol w="4301836"/>
                <a:gridCol w="976746"/>
                <a:gridCol w="1510981"/>
              </a:tblGrid>
              <a:tr h="304800">
                <a:tc gridSpan="3">
                  <a:txBody>
                    <a:bodyPr/>
                    <a:lstStyle/>
                    <a:p>
                      <a:pPr algn="ctr" rtl="0" fontAlgn="ctr"/>
                      <a:r>
                        <a:rPr lang="es-CO" sz="1600" b="1" i="0" u="none" strike="noStrike" dirty="0">
                          <a:solidFill>
                            <a:srgbClr val="FFFFFF"/>
                          </a:solidFill>
                          <a:effectLst/>
                          <a:latin typeface="Calibri" panose="020F0502020204030204" pitchFamily="34" charset="0"/>
                        </a:rPr>
                        <a:t>RECURSOS </a:t>
                      </a:r>
                      <a:r>
                        <a:rPr lang="es-CO" sz="1600" b="1" i="0" u="none" strike="noStrike" dirty="0" smtClean="0">
                          <a:solidFill>
                            <a:srgbClr val="FFFFFF"/>
                          </a:solidFill>
                          <a:effectLst/>
                          <a:latin typeface="Calibri" panose="020F0502020204030204" pitchFamily="34" charset="0"/>
                        </a:rPr>
                        <a:t>GESTIONADOS </a:t>
                      </a:r>
                      <a:r>
                        <a:rPr lang="es-CO" sz="900" b="1" i="0" u="none" strike="noStrike" dirty="0">
                          <a:solidFill>
                            <a:srgbClr val="FFFFFF"/>
                          </a:solidFill>
                          <a:effectLst/>
                          <a:latin typeface="Calibri" panose="020F0502020204030204" pitchFamily="34" charset="0"/>
                        </a:rPr>
                        <a:t>(</a:t>
                      </a:r>
                      <a:r>
                        <a:rPr lang="es-CO" sz="900" b="1" i="0" u="none" strike="noStrike" dirty="0" smtClean="0">
                          <a:solidFill>
                            <a:srgbClr val="FFFFFF"/>
                          </a:solidFill>
                          <a:effectLst/>
                          <a:latin typeface="Calibri" panose="020F0502020204030204" pitchFamily="34" charset="0"/>
                        </a:rPr>
                        <a:t>Valor </a:t>
                      </a:r>
                      <a:r>
                        <a:rPr lang="es-CO" sz="900" b="1" i="0" u="none" strike="noStrike" dirty="0">
                          <a:solidFill>
                            <a:srgbClr val="FFFFFF"/>
                          </a:solidFill>
                          <a:effectLst/>
                          <a:latin typeface="Calibri" panose="020F0502020204030204" pitchFamily="34" charset="0"/>
                        </a:rPr>
                        <a:t>en Millones de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s-CO"/>
                    </a:p>
                  </a:txBody>
                  <a:tcPr/>
                </a:tc>
                <a:tc hMerge="1">
                  <a:txBody>
                    <a:bodyPr/>
                    <a:lstStyle/>
                    <a:p>
                      <a:endParaRPr lang="es-CO"/>
                    </a:p>
                  </a:txBody>
                  <a:tcPr/>
                </a:tc>
              </a:tr>
              <a:tr h="161925">
                <a:tc>
                  <a:txBody>
                    <a:bodyPr/>
                    <a:lstStyle/>
                    <a:p>
                      <a:pPr algn="ctr" rtl="0" fontAlgn="ctr"/>
                      <a:r>
                        <a:rPr lang="es-CO" sz="1400" b="1" i="0" u="none" strike="noStrike" dirty="0">
                          <a:solidFill>
                            <a:srgbClr val="FFFFFF"/>
                          </a:solidFill>
                          <a:effectLst/>
                          <a:latin typeface="Calibri" panose="020F0502020204030204" pitchFamily="34" charset="0"/>
                        </a:rPr>
                        <a:t>ORGANISMOS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s-ES" sz="1400" b="1" i="0" u="none" strike="noStrike" dirty="0" smtClean="0">
                          <a:solidFill>
                            <a:schemeClr val="bg1"/>
                          </a:solidFill>
                          <a:latin typeface="+mn-lt"/>
                        </a:rPr>
                        <a:t>Valor a Oct</a:t>
                      </a:r>
                      <a:endParaRPr lang="es-E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a:txBody>
                    <a:bodyPr/>
                    <a:lstStyle/>
                    <a:p>
                      <a:pPr algn="ctr" fontAlgn="ctr"/>
                      <a:r>
                        <a:rPr lang="es-ES" sz="1400" b="1" i="0" u="none" strike="noStrike" dirty="0" smtClean="0">
                          <a:solidFill>
                            <a:schemeClr val="bg1"/>
                          </a:solidFill>
                          <a:latin typeface="+mn-lt"/>
                        </a:rPr>
                        <a:t>Valor en Proceso de Formalización</a:t>
                      </a:r>
                      <a:endParaRPr lang="es-E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r>
              <a:tr h="350592">
                <a:tc>
                  <a:txBody>
                    <a:bodyPr/>
                    <a:lstStyle/>
                    <a:p>
                      <a:pPr algn="l" rtl="0" fontAlgn="ctr"/>
                      <a:r>
                        <a:rPr lang="es-CO" sz="1400" b="1" i="0" u="none" strike="noStrike" dirty="0">
                          <a:solidFill>
                            <a:srgbClr val="000000"/>
                          </a:solidFill>
                          <a:effectLst/>
                          <a:latin typeface="Calibri" panose="020F0502020204030204" pitchFamily="34" charset="0"/>
                        </a:rPr>
                        <a:t>Organizaciones </a:t>
                      </a:r>
                      <a:r>
                        <a:rPr lang="es-CO" sz="1400" b="1" i="0" u="none" strike="noStrike" dirty="0" smtClean="0">
                          <a:solidFill>
                            <a:srgbClr val="000000"/>
                          </a:solidFill>
                          <a:effectLst/>
                          <a:latin typeface="Calibri" panose="020F0502020204030204" pitchFamily="34" charset="0"/>
                        </a:rPr>
                        <a:t>internacionales FAO</a:t>
                      </a:r>
                      <a:endParaRPr lang="es-CO"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rtl="0" fontAlgn="ctr"/>
                      <a:r>
                        <a:rPr lang="es-CO" sz="1400" b="1" i="0" u="none" strike="noStrike" dirty="0">
                          <a:solidFill>
                            <a:srgbClr val="000000"/>
                          </a:solidFill>
                          <a:effectLst/>
                          <a:latin typeface="Calibri" panose="020F0502020204030204" pitchFamily="34" charset="0"/>
                        </a:rPr>
                        <a:t> 75 Municipios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2.311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4.189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882">
                <a:tc>
                  <a:txBody>
                    <a:bodyPr/>
                    <a:lstStyle/>
                    <a:p>
                      <a:pPr algn="l" rtl="0" fontAlgn="ctr"/>
                      <a:r>
                        <a:rPr lang="es-CO" sz="1400" b="1" i="0" u="none" strike="noStrike" dirty="0">
                          <a:solidFill>
                            <a:srgbClr val="000000"/>
                          </a:solidFill>
                          <a:effectLst/>
                          <a:latin typeface="Calibri" panose="020F0502020204030204" pitchFamily="34" charset="0"/>
                        </a:rPr>
                        <a:t>Corporaciones Autónomas Regionales y/o Autoridades Ambientales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2.237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2.527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778">
                <a:tc>
                  <a:txBody>
                    <a:bodyPr/>
                    <a:lstStyle/>
                    <a:p>
                      <a:pPr algn="l" rtl="0" fontAlgn="ctr"/>
                      <a:r>
                        <a:rPr lang="es-CO" sz="1400" b="1" i="0" u="none" strike="noStrike" dirty="0">
                          <a:solidFill>
                            <a:srgbClr val="000000"/>
                          </a:solidFill>
                          <a:effectLst/>
                          <a:latin typeface="Calibri" panose="020F0502020204030204" pitchFamily="34" charset="0"/>
                        </a:rPr>
                        <a:t>Entidades oficiales </a:t>
                      </a:r>
                      <a:r>
                        <a:rPr lang="es-CO" sz="1400" b="1" i="0" u="none" strike="noStrike" dirty="0" smtClean="0">
                          <a:solidFill>
                            <a:srgbClr val="000000"/>
                          </a:solidFill>
                          <a:effectLst/>
                          <a:latin typeface="Calibri" panose="020F0502020204030204" pitchFamily="34" charset="0"/>
                        </a:rPr>
                        <a:t>Fiscalía-Policía </a:t>
                      </a:r>
                      <a:r>
                        <a:rPr lang="es-CO" sz="1400" b="1" i="0" u="none" strike="noStrike" dirty="0">
                          <a:solidFill>
                            <a:srgbClr val="000000"/>
                          </a:solidFill>
                          <a:effectLst/>
                          <a:latin typeface="Calibri" panose="020F0502020204030204" pitchFamily="34" charset="0"/>
                        </a:rPr>
                        <a:t>- Ejercito 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rtl="0" fontAlgn="ctr"/>
                      <a:r>
                        <a:rPr lang="es-CO" sz="1400" b="1" i="0" u="none" strike="noStrike" dirty="0">
                          <a:solidFill>
                            <a:srgbClr val="000000"/>
                          </a:solidFill>
                          <a:effectLst/>
                          <a:latin typeface="Calibri" panose="020F0502020204030204" pitchFamily="34" charset="0"/>
                        </a:rPr>
                        <a:t>Otros Entidades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191">
                <a:tc>
                  <a:txBody>
                    <a:bodyPr/>
                    <a:lstStyle/>
                    <a:p>
                      <a:pPr algn="l" rtl="0" fontAlgn="ctr"/>
                      <a:r>
                        <a:rPr lang="es-CO" sz="1400" b="1" i="0" u="none" strike="noStrike" dirty="0" smtClean="0">
                          <a:solidFill>
                            <a:srgbClr val="000000"/>
                          </a:solidFill>
                          <a:effectLst/>
                          <a:latin typeface="Calibri" panose="020F0502020204030204" pitchFamily="34" charset="0"/>
                        </a:rPr>
                        <a:t>TOTAL</a:t>
                      </a:r>
                      <a:endParaRPr lang="es-CO"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a:solidFill>
                            <a:srgbClr val="000000"/>
                          </a:solidFill>
                          <a:effectLst/>
                          <a:latin typeface="Arial" panose="020B0604020202020204" pitchFamily="34" charset="0"/>
                        </a:rPr>
                        <a:t>5.348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Arial" panose="020B0604020202020204" pitchFamily="34" charset="0"/>
                        </a:rPr>
                        <a:t>7.536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 xmlns:p14="http://schemas.microsoft.com/office/powerpoint/2010/main" val="2986986774"/>
              </p:ext>
            </p:extLst>
          </p:nvPr>
        </p:nvGraphicFramePr>
        <p:xfrm>
          <a:off x="692148" y="394606"/>
          <a:ext cx="10939237" cy="444409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3"/>
          <p:cNvSpPr/>
          <p:nvPr/>
        </p:nvSpPr>
        <p:spPr>
          <a:xfrm>
            <a:off x="708647" y="3162691"/>
            <a:ext cx="1426994" cy="215444"/>
          </a:xfrm>
          <a:prstGeom prst="rect">
            <a:avLst/>
          </a:prstGeom>
        </p:spPr>
        <p:txBody>
          <a:bodyPr wrap="none">
            <a:spAutoFit/>
          </a:bodyPr>
          <a:lstStyle/>
          <a:p>
            <a:r>
              <a:rPr lang="es-CO" sz="800" b="1" dirty="0"/>
              <a:t>VALOR EN </a:t>
            </a:r>
            <a:r>
              <a:rPr lang="es-CO" sz="800" b="1" dirty="0" err="1"/>
              <a:t>EN</a:t>
            </a:r>
            <a:r>
              <a:rPr lang="es-CO" sz="800" b="1" dirty="0"/>
              <a:t> MILLONES DE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88985" y="178130"/>
            <a:ext cx="1020944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a:t>
            </a: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visionarios </a:t>
            </a: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detonantes </a:t>
            </a: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2017</a:t>
            </a:r>
            <a:endPar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CO" sz="2800" b="1" spc="-100" noProof="0" dirty="0" smtClean="0">
                <a:solidFill>
                  <a:srgbClr val="006600"/>
                </a:solidFill>
                <a:latin typeface="Calibri Light" panose="020F0302020204030204"/>
              </a:rPr>
              <a:t>“Defensa del Agua”</a:t>
            </a:r>
            <a:endParaRPr kumimoji="0" lang="es-CO" sz="28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3" name="Título 1"/>
          <p:cNvSpPr txBox="1">
            <a:spLocks/>
          </p:cNvSpPr>
          <p:nvPr/>
        </p:nvSpPr>
        <p:spPr>
          <a:xfrm>
            <a:off x="420516" y="1150533"/>
            <a:ext cx="11118959" cy="11430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1: Protección y Conservación del Recurso Hídrico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4" name="3 CuadroTexto"/>
          <p:cNvSpPr txBox="1"/>
          <p:nvPr/>
        </p:nvSpPr>
        <p:spPr>
          <a:xfrm>
            <a:off x="420516" y="2165525"/>
            <a:ext cx="9819578" cy="3416320"/>
          </a:xfrm>
          <a:prstGeom prst="rect">
            <a:avLst/>
          </a:prstGeom>
          <a:noFill/>
        </p:spPr>
        <p:txBody>
          <a:bodyPr wrap="square" rtlCol="0">
            <a:spAutoFit/>
          </a:bodyPr>
          <a:lstStyle/>
          <a:p>
            <a:pPr algn="just"/>
            <a:r>
              <a:rPr lang="es-CO" sz="1800" dirty="0"/>
              <a:t>A</a:t>
            </a:r>
            <a:r>
              <a:rPr lang="es-CO" sz="1800" dirty="0" smtClean="0"/>
              <a:t>dquisición de predios para la protección de fuentes hídricas abastecedoras de acueductos:</a:t>
            </a:r>
          </a:p>
          <a:p>
            <a:pPr algn="just"/>
            <a:endParaRPr lang="es-CO" sz="1800" dirty="0" smtClean="0"/>
          </a:p>
          <a:p>
            <a:pPr algn="just"/>
            <a:r>
              <a:rPr lang="es-CO" sz="1800" dirty="0" smtClean="0"/>
              <a:t>Convenio interadministrativo de mandato N° 4600006921 con la Empresa de Vivienda de Antioquia –</a:t>
            </a:r>
            <a:r>
              <a:rPr lang="es-CO" sz="1800" b="1" dirty="0" smtClean="0"/>
              <a:t> VIVA . </a:t>
            </a:r>
          </a:p>
          <a:p>
            <a:pPr algn="just"/>
            <a:endParaRPr lang="es-CO" sz="1800" b="1" dirty="0" smtClean="0"/>
          </a:p>
          <a:p>
            <a:pPr algn="just"/>
            <a:r>
              <a:rPr lang="es-CO" sz="1800" dirty="0" smtClean="0"/>
              <a:t>Fecha de celebración del convenio: 11 de </a:t>
            </a:r>
            <a:r>
              <a:rPr lang="es-CO" sz="1800" dirty="0" smtClean="0"/>
              <a:t>julio </a:t>
            </a:r>
            <a:endParaRPr lang="es-CO" sz="1800" dirty="0" smtClean="0"/>
          </a:p>
          <a:p>
            <a:pPr algn="just"/>
            <a:endParaRPr lang="es-CO" sz="1800" dirty="0" smtClean="0"/>
          </a:p>
          <a:p>
            <a:pPr algn="just"/>
            <a:r>
              <a:rPr lang="es-CO" sz="1800" dirty="0" smtClean="0"/>
              <a:t>Objeto: Realizar los estudios de títulos, levantamientos catastrales y avalúos comerciales de los predios a cofinanciar entre la Secretaría del Medio Ambiente, los municipios y/o Autoridades Ambientales para la protección de fuentes abastecedoras de acueductos en municipios del Departamento de Antioquia.</a:t>
            </a:r>
          </a:p>
          <a:p>
            <a:pPr algn="just"/>
            <a:endParaRPr lang="es-CO" sz="1800" dirty="0" smtClean="0"/>
          </a:p>
          <a:p>
            <a:pPr algn="just"/>
            <a:r>
              <a:rPr lang="es-CO" sz="1800" b="1" dirty="0" smtClean="0"/>
              <a:t>Valor: $600.000.000.</a:t>
            </a:r>
            <a:endParaRPr lang="es-CO"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988856" y="178171"/>
            <a:ext cx="10208117" cy="1143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00" normalizeH="0" baseline="0" noProof="0" dirty="0" smtClean="0">
                <a:ln>
                  <a:noFill/>
                </a:ln>
                <a:solidFill>
                  <a:srgbClr val="006600"/>
                </a:solidFill>
                <a:effectLst/>
                <a:uLnTx/>
                <a:uFillTx/>
                <a:latin typeface="Calibri Light" panose="020F0302020204030204"/>
                <a:ea typeface="+mj-ea"/>
                <a:cs typeface="+mj-cs"/>
              </a:rPr>
              <a:t>Proyectos Visionarios detonantes del desarrollo en ejecución  -2017</a:t>
            </a:r>
          </a:p>
          <a:p>
            <a:pPr marL="0" marR="0" lvl="0" indent="0" algn="ctr" defTabSz="914400" rtl="0" eaLnBrk="1" fontAlgn="auto" latinLnBrk="0" hangingPunct="1">
              <a:lnSpc>
                <a:spcPct val="90000"/>
              </a:lnSpc>
              <a:spcBef>
                <a:spcPct val="0"/>
              </a:spcBef>
              <a:spcAft>
                <a:spcPts val="0"/>
              </a:spcAft>
              <a:buClrTx/>
              <a:buSzTx/>
              <a:buFontTx/>
              <a:buNone/>
              <a:tabLst/>
              <a:defRPr/>
            </a:pPr>
            <a:r>
              <a:rPr lang="es-CO" sz="2800" b="1" spc="-100" noProof="0" dirty="0" smtClean="0">
                <a:solidFill>
                  <a:srgbClr val="006600"/>
                </a:solidFill>
                <a:latin typeface="Calibri Light" panose="020F0302020204030204"/>
              </a:rPr>
              <a:t>“Defensa del Agua”</a:t>
            </a:r>
            <a:endParaRPr kumimoji="0" lang="es-CO" sz="2800" b="1" i="0" u="none" strike="noStrike" kern="1200" cap="none" spc="-100" normalizeH="0" baseline="0" noProof="0" dirty="0">
              <a:ln>
                <a:noFill/>
              </a:ln>
              <a:solidFill>
                <a:srgbClr val="006600"/>
              </a:solidFill>
              <a:effectLst/>
              <a:uLnTx/>
              <a:uFillTx/>
              <a:latin typeface="Calibri Light" panose="020F0302020204030204"/>
              <a:ea typeface="+mj-ea"/>
              <a:cs typeface="+mj-cs"/>
            </a:endParaRPr>
          </a:p>
        </p:txBody>
      </p:sp>
      <p:sp>
        <p:nvSpPr>
          <p:cNvPr id="8" name="Título 1"/>
          <p:cNvSpPr txBox="1">
            <a:spLocks/>
          </p:cNvSpPr>
          <p:nvPr/>
        </p:nvSpPr>
        <p:spPr>
          <a:xfrm>
            <a:off x="420462" y="1150799"/>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1: Protección y Conservación del Recurso Hídrico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12" name="11 CuadroTexto"/>
          <p:cNvSpPr txBox="1"/>
          <p:nvPr/>
        </p:nvSpPr>
        <p:spPr>
          <a:xfrm>
            <a:off x="476266" y="2007392"/>
            <a:ext cx="9818300" cy="369332"/>
          </a:xfrm>
          <a:prstGeom prst="rect">
            <a:avLst/>
          </a:prstGeom>
          <a:noFill/>
        </p:spPr>
        <p:txBody>
          <a:bodyPr wrap="square" rtlCol="0">
            <a:spAutoFit/>
          </a:bodyPr>
          <a:lstStyle/>
          <a:p>
            <a:r>
              <a:rPr lang="es-CO" sz="1800" b="1" dirty="0"/>
              <a:t>A</a:t>
            </a:r>
            <a:r>
              <a:rPr lang="es-CO" sz="1800" b="1" dirty="0" smtClean="0"/>
              <a:t>dquisición de </a:t>
            </a:r>
            <a:r>
              <a:rPr lang="es-CO" sz="1800" b="1" dirty="0" smtClean="0"/>
              <a:t>6</a:t>
            </a:r>
            <a:r>
              <a:rPr lang="es-CO" sz="1800" b="1" dirty="0" smtClean="0"/>
              <a:t> </a:t>
            </a:r>
            <a:r>
              <a:rPr lang="es-CO" sz="1800" b="1" dirty="0" smtClean="0"/>
              <a:t>predios para la protección de fuentes hídricas abastecedoras de acueductos:</a:t>
            </a:r>
            <a:endParaRPr lang="es-CO" sz="1800" dirty="0"/>
          </a:p>
        </p:txBody>
      </p:sp>
      <p:pic>
        <p:nvPicPr>
          <p:cNvPr id="9" name="8 Imagen" descr="ORCN13COT1-1.jpg"/>
          <p:cNvPicPr>
            <a:picLocks noChangeAspect="1"/>
          </p:cNvPicPr>
          <p:nvPr/>
        </p:nvPicPr>
        <p:blipFill>
          <a:blip r:embed="rId2" cstate="print"/>
          <a:stretch>
            <a:fillRect/>
          </a:stretch>
        </p:blipFill>
        <p:spPr>
          <a:xfrm>
            <a:off x="6242333" y="2710770"/>
            <a:ext cx="3615087" cy="2393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0" name="9 Tabla"/>
          <p:cNvGraphicFramePr>
            <a:graphicFrameLocks noGrp="1"/>
          </p:cNvGraphicFramePr>
          <p:nvPr/>
        </p:nvGraphicFramePr>
        <p:xfrm>
          <a:off x="988856" y="2818685"/>
          <a:ext cx="4279900" cy="2286000"/>
        </p:xfrm>
        <a:graphic>
          <a:graphicData uri="http://schemas.openxmlformats.org/drawingml/2006/table">
            <a:tbl>
              <a:tblPr/>
              <a:tblGrid>
                <a:gridCol w="2122500"/>
                <a:gridCol w="1142153"/>
                <a:gridCol w="1015247"/>
              </a:tblGrid>
              <a:tr h="762000">
                <a:tc>
                  <a:txBody>
                    <a:bodyPr/>
                    <a:lstStyle/>
                    <a:p>
                      <a:pPr algn="ctr" fontAlgn="ctr"/>
                      <a:r>
                        <a:rPr lang="es-CO" sz="1100" b="1" i="0" u="none" strike="noStrike">
                          <a:solidFill>
                            <a:srgbClr val="000000"/>
                          </a:solidFill>
                          <a:latin typeface="Calibri"/>
                        </a:rPr>
                        <a:t>Municipio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latin typeface="Calibri"/>
                        </a:rPr>
                        <a:t>Matricula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latin typeface="Calibri"/>
                        </a:rPr>
                        <a:t>Área en Resolución </a:t>
                      </a:r>
                      <a:br>
                        <a:rPr lang="es-CO" sz="1100" b="1" i="0" u="none" strike="noStrike">
                          <a:solidFill>
                            <a:srgbClr val="000000"/>
                          </a:solidFill>
                          <a:latin typeface="Calibri"/>
                        </a:rPr>
                      </a:br>
                      <a:r>
                        <a:rPr lang="es-CO" sz="1100" b="1" i="0" u="none" strike="noStrike">
                          <a:solidFill>
                            <a:srgbClr val="000000"/>
                          </a:solidFill>
                          <a:latin typeface="Calibri"/>
                        </a:rPr>
                        <a:t>de Corrección de área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CO" sz="1100" b="0" i="0" u="none" strike="noStrike">
                          <a:solidFill>
                            <a:srgbClr val="000000"/>
                          </a:solidFill>
                          <a:latin typeface="Calibri"/>
                        </a:rPr>
                        <a:t>Municipio de Itagüi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001-882941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1,2136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es-CO" sz="1100" b="0" i="0" u="none" strike="noStrike">
                          <a:solidFill>
                            <a:srgbClr val="000000"/>
                          </a:solidFill>
                          <a:latin typeface="Calibri"/>
                        </a:rPr>
                        <a:t>Municipio de Itagüi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001-151226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6,4762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1000">
                <a:tc>
                  <a:txBody>
                    <a:bodyPr/>
                    <a:lstStyle/>
                    <a:p>
                      <a:pPr algn="ctr" fontAlgn="ctr"/>
                      <a:r>
                        <a:rPr lang="es-CO" sz="1100" b="0" i="0" u="none" strike="noStrike">
                          <a:solidFill>
                            <a:srgbClr val="000000"/>
                          </a:solidFill>
                          <a:latin typeface="Calibri"/>
                        </a:rPr>
                        <a:t>Municipio de Frontino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011-12455 ANTES 006-1056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143,7583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es-CO" sz="1100" b="0" i="0" u="none" strike="noStrike">
                          <a:solidFill>
                            <a:srgbClr val="000000"/>
                          </a:solidFill>
                          <a:latin typeface="Calibri"/>
                        </a:rPr>
                        <a:t>Municipio de Betulia - Urrao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035-2940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162,3226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es-CO" sz="1100" b="0" i="0" u="none" strike="noStrike">
                          <a:solidFill>
                            <a:srgbClr val="000000"/>
                          </a:solidFill>
                          <a:latin typeface="Calibri"/>
                        </a:rPr>
                        <a:t>Municipio de Tarso-Jerico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014-10247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46,3584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es-CO" sz="1100" b="0" i="0" u="none" strike="noStrike">
                          <a:solidFill>
                            <a:srgbClr val="000000"/>
                          </a:solidFill>
                          <a:latin typeface="Calibri"/>
                        </a:rPr>
                        <a:t>Municipio de San Pedro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01N-150992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solidFill>
                            <a:srgbClr val="000000"/>
                          </a:solidFill>
                          <a:latin typeface="Calibri"/>
                        </a:rPr>
                        <a:t>7,6612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ctr"/>
                      <a:r>
                        <a:rPr lang="es-CO" sz="1100" b="1"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latin typeface="Calibri"/>
                        </a:rPr>
                        <a:t>367,79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12 CuadroTexto"/>
          <p:cNvSpPr txBox="1"/>
          <p:nvPr/>
        </p:nvSpPr>
        <p:spPr>
          <a:xfrm>
            <a:off x="1518242" y="5420299"/>
            <a:ext cx="3993657" cy="769441"/>
          </a:xfrm>
          <a:prstGeom prst="rect">
            <a:avLst/>
          </a:prstGeom>
          <a:noFill/>
        </p:spPr>
        <p:txBody>
          <a:bodyPr wrap="none" rtlCol="0">
            <a:spAutoFit/>
          </a:bodyPr>
          <a:lstStyle/>
          <a:p>
            <a:r>
              <a:rPr lang="es-CO" b="1" dirty="0" smtClean="0"/>
              <a:t>INVERSIÓN: $3.034 </a:t>
            </a:r>
            <a:r>
              <a:rPr lang="es-CO" b="1" dirty="0" smtClean="0"/>
              <a:t>MILLONES</a:t>
            </a:r>
          </a:p>
          <a:p>
            <a:r>
              <a:rPr lang="es-CO" b="1" dirty="0" smtClean="0"/>
              <a:t>PERSONAS BENEFICIADAS: 7.600</a:t>
            </a:r>
            <a:endParaRPr lang="es-CO" b="1" dirty="0"/>
          </a:p>
        </p:txBody>
      </p:sp>
    </p:spTree>
    <p:extLst>
      <p:ext uri="{BB962C8B-B14F-4D97-AF65-F5344CB8AC3E}">
        <p14:creationId xmlns="" xmlns:p14="http://schemas.microsoft.com/office/powerpoint/2010/main" val="106739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302133" y="289740"/>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1: Protección y Conservación del Recurso Hídrico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sp>
        <p:nvSpPr>
          <p:cNvPr id="10" name="9 Rectángulo"/>
          <p:cNvSpPr/>
          <p:nvPr/>
        </p:nvSpPr>
        <p:spPr>
          <a:xfrm>
            <a:off x="312641" y="1097689"/>
            <a:ext cx="11009467" cy="4585871"/>
          </a:xfrm>
          <a:prstGeom prst="rect">
            <a:avLst/>
          </a:prstGeom>
        </p:spPr>
        <p:txBody>
          <a:bodyPr wrap="square">
            <a:spAutoFit/>
          </a:bodyPr>
          <a:lstStyle/>
          <a:p>
            <a:pPr algn="just">
              <a:defRPr/>
            </a:pPr>
            <a:endParaRPr lang="es-CO" sz="1800" dirty="0" smtClean="0"/>
          </a:p>
          <a:p>
            <a:pPr algn="just">
              <a:buFont typeface="Arial" pitchFamily="34" charset="0"/>
              <a:buChar char="•"/>
            </a:pPr>
            <a:r>
              <a:rPr lang="es-CO" sz="1800" b="1" dirty="0" smtClean="0">
                <a:solidFill>
                  <a:srgbClr val="000000"/>
                </a:solidFill>
              </a:rPr>
              <a:t>Proyectos contemplados en los Planes de Ordenamiento y Manejo de Cuencas Hidrográficas (POMCAS) implementados en las 9 subregiones del Departamento: </a:t>
            </a:r>
          </a:p>
          <a:p>
            <a:pPr algn="just">
              <a:buFont typeface="Arial" pitchFamily="34" charset="0"/>
              <a:buChar char="•"/>
            </a:pPr>
            <a:r>
              <a:rPr lang="es-CO" sz="1800" dirty="0" smtClean="0">
                <a:solidFill>
                  <a:srgbClr val="000000"/>
                </a:solidFill>
              </a:rPr>
              <a:t>La Gobernación de Antioquia ha suscrito 2 convenios con CORNARE Y CORANTIOQUIA.</a:t>
            </a:r>
          </a:p>
          <a:p>
            <a:pPr algn="just">
              <a:buFont typeface="Arial" pitchFamily="34" charset="0"/>
              <a:buChar char="•"/>
            </a:pPr>
            <a:endParaRPr lang="es-CO" sz="1800" dirty="0" smtClean="0">
              <a:solidFill>
                <a:srgbClr val="000000"/>
              </a:solidFill>
            </a:endParaRPr>
          </a:p>
          <a:p>
            <a:pPr algn="just"/>
            <a:r>
              <a:rPr lang="es-CO" sz="1800" b="1" dirty="0" smtClean="0">
                <a:solidFill>
                  <a:srgbClr val="000000"/>
                </a:solidFill>
              </a:rPr>
              <a:t>1. </a:t>
            </a:r>
            <a:r>
              <a:rPr lang="es-CO" sz="1800" dirty="0" smtClean="0"/>
              <a:t>Implementación </a:t>
            </a:r>
            <a:r>
              <a:rPr lang="es-CO" sz="1800" dirty="0"/>
              <a:t>de los Planes de Ordenación y Manejo de las Cuencas Hidrográficas (POMCA) de la jurisdicción de CORNARE. </a:t>
            </a:r>
            <a:r>
              <a:rPr lang="es-CO" sz="1800" dirty="0" smtClean="0"/>
              <a:t> </a:t>
            </a:r>
            <a:r>
              <a:rPr lang="es-CO" sz="1800" b="1" dirty="0" smtClean="0"/>
              <a:t>Valor: $ 192.508.360</a:t>
            </a:r>
          </a:p>
          <a:p>
            <a:pPr algn="just">
              <a:buFont typeface="Arial" pitchFamily="34" charset="0"/>
              <a:buChar char="•"/>
            </a:pPr>
            <a:endParaRPr lang="es-CO" sz="1800" dirty="0" smtClean="0"/>
          </a:p>
          <a:p>
            <a:pPr algn="just"/>
            <a:r>
              <a:rPr lang="es-CO" sz="1800" dirty="0" smtClean="0"/>
              <a:t>Municipios: Puerto Triunfo, El Santuario, Guarne, </a:t>
            </a:r>
            <a:r>
              <a:rPr lang="es-CO" sz="1800" dirty="0" err="1" smtClean="0"/>
              <a:t>Cocorná</a:t>
            </a:r>
            <a:r>
              <a:rPr lang="es-CO" sz="1800" dirty="0" smtClean="0"/>
              <a:t>, El Carmen de </a:t>
            </a:r>
            <a:r>
              <a:rPr lang="es-CO" sz="1800" dirty="0" err="1" smtClean="0"/>
              <a:t>Viboral</a:t>
            </a:r>
            <a:r>
              <a:rPr lang="es-CO" sz="1800" dirty="0" smtClean="0"/>
              <a:t>, Nariño, El Peñol, Marinilla y San Vicente Ferrer</a:t>
            </a:r>
          </a:p>
          <a:p>
            <a:pPr algn="just"/>
            <a:endParaRPr lang="es-CO" sz="1800" dirty="0" smtClean="0"/>
          </a:p>
          <a:p>
            <a:pPr algn="just"/>
            <a:r>
              <a:rPr lang="es-CO" sz="1800" dirty="0" smtClean="0">
                <a:solidFill>
                  <a:srgbClr val="000000"/>
                </a:solidFill>
              </a:rPr>
              <a:t>2. </a:t>
            </a:r>
            <a:r>
              <a:rPr lang="es-CO" sz="1800" dirty="0" smtClean="0"/>
              <a:t>Fortalecer </a:t>
            </a:r>
            <a:r>
              <a:rPr lang="es-CO" sz="1800" dirty="0"/>
              <a:t>la implementación del Plan de Ordenación y Manejo de la Cuenca Hidrográfica (POMCA) del Río </a:t>
            </a:r>
            <a:r>
              <a:rPr lang="es-CO" sz="1800" dirty="0" smtClean="0"/>
              <a:t>Grande-Chico de la jurisdicción de </a:t>
            </a:r>
            <a:r>
              <a:rPr lang="es-CO" sz="1800" dirty="0" err="1" smtClean="0"/>
              <a:t>Corantioquia</a:t>
            </a:r>
            <a:r>
              <a:rPr lang="es-CO" sz="1800" b="1" dirty="0" smtClean="0"/>
              <a:t>. Valor: $ 120.406.290</a:t>
            </a:r>
          </a:p>
          <a:p>
            <a:pPr algn="just">
              <a:buFont typeface="Arial" pitchFamily="34" charset="0"/>
              <a:buChar char="•"/>
            </a:pPr>
            <a:endParaRPr lang="es-CO" sz="1800" dirty="0" smtClean="0">
              <a:solidFill>
                <a:srgbClr val="000000"/>
              </a:solidFill>
            </a:endParaRPr>
          </a:p>
          <a:p>
            <a:pPr algn="just"/>
            <a:r>
              <a:rPr lang="es-CO" sz="1800" dirty="0" smtClean="0">
                <a:solidFill>
                  <a:srgbClr val="000000"/>
                </a:solidFill>
              </a:rPr>
              <a:t>Municipios: </a:t>
            </a:r>
            <a:r>
              <a:rPr lang="es-CO" sz="1800" dirty="0" err="1" smtClean="0"/>
              <a:t>Belmira</a:t>
            </a:r>
            <a:r>
              <a:rPr lang="es-CO" sz="1800" dirty="0" smtClean="0"/>
              <a:t>, Santa Rosa, </a:t>
            </a:r>
            <a:r>
              <a:rPr lang="es-CO" sz="1800" dirty="0" err="1" smtClean="0"/>
              <a:t>Entrerrios</a:t>
            </a:r>
            <a:r>
              <a:rPr lang="es-CO" sz="1800" dirty="0" smtClean="0"/>
              <a:t>, San Pedro de los Milagros y </a:t>
            </a:r>
            <a:r>
              <a:rPr lang="es-CO" sz="1800" dirty="0" err="1" smtClean="0"/>
              <a:t>Yarumal</a:t>
            </a:r>
            <a:r>
              <a:rPr lang="es-CO" sz="2000" dirty="0" smtClean="0"/>
              <a:t>.</a:t>
            </a:r>
            <a:endParaRPr lang="es-CO" sz="2000" dirty="0" smtClean="0">
              <a:solidFill>
                <a:srgbClr val="000000"/>
              </a:solidFill>
            </a:endParaRPr>
          </a:p>
          <a:p>
            <a:pPr algn="just">
              <a:buFont typeface="Arial" pitchFamily="34" charset="0"/>
              <a:buChar char="•"/>
            </a:pPr>
            <a:endParaRPr lang="es-CO" sz="2000" dirty="0">
              <a:solidFill>
                <a:srgbClr val="000000"/>
              </a:solidFill>
            </a:endParaRPr>
          </a:p>
        </p:txBody>
      </p:sp>
    </p:spTree>
    <p:extLst>
      <p:ext uri="{BB962C8B-B14F-4D97-AF65-F5344CB8AC3E}">
        <p14:creationId xmlns="" xmlns:p14="http://schemas.microsoft.com/office/powerpoint/2010/main" val="161133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3922" y="1621898"/>
            <a:ext cx="6231824" cy="3918337"/>
          </a:xfrm>
        </p:spPr>
        <p:txBody>
          <a:bodyPr>
            <a:normAutofit fontScale="92500" lnSpcReduction="10000"/>
          </a:bodyPr>
          <a:lstStyle/>
          <a:p>
            <a:pPr algn="just">
              <a:lnSpc>
                <a:spcPct val="110000"/>
              </a:lnSpc>
              <a:spcBef>
                <a:spcPts val="0"/>
              </a:spcBef>
            </a:pPr>
            <a:r>
              <a:rPr lang="es-CO" sz="1900" dirty="0" smtClean="0"/>
              <a:t>Convenio Fundación EPM</a:t>
            </a:r>
          </a:p>
          <a:p>
            <a:pPr marL="0" indent="0" algn="just">
              <a:lnSpc>
                <a:spcPct val="110000"/>
              </a:lnSpc>
              <a:spcBef>
                <a:spcPts val="0"/>
              </a:spcBef>
              <a:buNone/>
            </a:pPr>
            <a:r>
              <a:rPr lang="es-CO" sz="1900" dirty="0" smtClean="0"/>
              <a:t>Cofinanciar la actualización y el monitoreo del estado del recurso hídrico en el Departamento de Antioquia. </a:t>
            </a:r>
          </a:p>
          <a:p>
            <a:pPr marL="0" indent="0" algn="just">
              <a:lnSpc>
                <a:spcPct val="110000"/>
              </a:lnSpc>
              <a:spcBef>
                <a:spcPts val="0"/>
              </a:spcBef>
              <a:buNone/>
            </a:pPr>
            <a:r>
              <a:rPr lang="es-CO" sz="1900" b="1" dirty="0" smtClean="0"/>
              <a:t>Valor: $ 282.882.076 </a:t>
            </a:r>
            <a:r>
              <a:rPr lang="es-CO" sz="1900" dirty="0" smtClean="0"/>
              <a:t>Gobernación: $186.312.121 Fundación EPM: $96.569.955. Inicio: 17/10/2017, terminación: 28/02/2018</a:t>
            </a:r>
            <a:endParaRPr lang="es-CO" sz="1900" b="1" dirty="0" smtClean="0"/>
          </a:p>
          <a:p>
            <a:pPr marL="0" indent="0" algn="just">
              <a:lnSpc>
                <a:spcPct val="110000"/>
              </a:lnSpc>
              <a:spcBef>
                <a:spcPts val="0"/>
              </a:spcBef>
              <a:buNone/>
            </a:pPr>
            <a:r>
              <a:rPr lang="es-CO" sz="1900" b="1" dirty="0" smtClean="0"/>
              <a:t>Productos</a:t>
            </a:r>
          </a:p>
          <a:p>
            <a:pPr marL="0" indent="0" algn="just">
              <a:lnSpc>
                <a:spcPct val="110000"/>
              </a:lnSpc>
              <a:spcBef>
                <a:spcPts val="0"/>
              </a:spcBef>
            </a:pPr>
            <a:r>
              <a:rPr lang="es-CO" sz="1900" dirty="0" smtClean="0"/>
              <a:t>Base de datos actualizada de estudios del recurso hídrico en el Departamento de Antioquia: nombre </a:t>
            </a:r>
            <a:r>
              <a:rPr lang="es-CO" sz="1900" dirty="0" err="1" smtClean="0"/>
              <a:t>est</a:t>
            </a:r>
            <a:r>
              <a:rPr lang="es-CO" sz="1900" dirty="0" smtClean="0"/>
              <a:t>, fecha, </a:t>
            </a:r>
            <a:r>
              <a:rPr lang="es-CO" sz="1900" dirty="0" err="1" smtClean="0"/>
              <a:t>mpios</a:t>
            </a:r>
            <a:r>
              <a:rPr lang="es-CO" sz="1900" dirty="0" smtClean="0"/>
              <a:t>, cuenca, CAR, temática (</a:t>
            </a:r>
            <a:r>
              <a:rPr lang="es-CO" sz="1900" dirty="0" err="1" smtClean="0"/>
              <a:t>dda</a:t>
            </a:r>
            <a:r>
              <a:rPr lang="es-CO" sz="1900" dirty="0" smtClean="0"/>
              <a:t>., of., </a:t>
            </a:r>
            <a:r>
              <a:rPr lang="es-CO" sz="1900" dirty="0" err="1" smtClean="0"/>
              <a:t>cdd</a:t>
            </a:r>
            <a:r>
              <a:rPr lang="es-CO" sz="1900" dirty="0" smtClean="0"/>
              <a:t>., </a:t>
            </a:r>
            <a:r>
              <a:rPr lang="es-CO" sz="1900" dirty="0" err="1" smtClean="0"/>
              <a:t>conser</a:t>
            </a:r>
            <a:r>
              <a:rPr lang="es-CO" sz="1900" dirty="0" smtClean="0"/>
              <a:t>.)</a:t>
            </a:r>
          </a:p>
          <a:p>
            <a:pPr marL="0" indent="0" algn="just">
              <a:lnSpc>
                <a:spcPct val="110000"/>
              </a:lnSpc>
              <a:spcBef>
                <a:spcPts val="0"/>
              </a:spcBef>
            </a:pPr>
            <a:r>
              <a:rPr lang="es-CO" sz="1900" dirty="0" err="1" smtClean="0">
                <a:solidFill>
                  <a:srgbClr val="000000"/>
                </a:solidFill>
              </a:rPr>
              <a:t>Dcto</a:t>
            </a:r>
            <a:r>
              <a:rPr lang="es-CO" sz="1900" dirty="0" smtClean="0">
                <a:solidFill>
                  <a:srgbClr val="000000"/>
                </a:solidFill>
              </a:rPr>
              <a:t> estado actual de la oferta y la demanda del recurso hídrico en el Departamento de Antioquia, con el respectivo análisis de los sectores Agrícola, Doméstico, Industrial, Pecuario, Comercial y de Servicios Públicos.</a:t>
            </a:r>
          </a:p>
          <a:p>
            <a:pPr marL="0" indent="0"/>
            <a:endParaRPr lang="es-CO" sz="1800" dirty="0" smtClean="0"/>
          </a:p>
          <a:p>
            <a:pPr marL="0" indent="0"/>
            <a:endParaRPr lang="es-CO" sz="2100" dirty="0" smtClean="0"/>
          </a:p>
          <a:p>
            <a:pPr marL="0" indent="0">
              <a:buNone/>
            </a:pPr>
            <a:endParaRPr lang="es-CO" sz="2400" dirty="0"/>
          </a:p>
        </p:txBody>
      </p:sp>
      <p:sp>
        <p:nvSpPr>
          <p:cNvPr id="4" name="Título 1"/>
          <p:cNvSpPr txBox="1">
            <a:spLocks/>
          </p:cNvSpPr>
          <p:nvPr/>
        </p:nvSpPr>
        <p:spPr>
          <a:xfrm>
            <a:off x="396714" y="689225"/>
            <a:ext cx="11117512" cy="114326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3700" spc="-100" dirty="0" smtClean="0">
                <a:solidFill>
                  <a:srgbClr val="006600"/>
                </a:solidFill>
                <a:latin typeface="Calibri Light" panose="020F0302020204030204"/>
              </a:rPr>
              <a:t>Componente: Gestión Ambiental</a:t>
            </a:r>
          </a:p>
          <a:p>
            <a:pPr>
              <a:defRPr/>
            </a:pPr>
            <a:r>
              <a:rPr lang="es-CO" sz="3700" spc="-100" dirty="0" smtClean="0">
                <a:solidFill>
                  <a:srgbClr val="006600"/>
                </a:solidFill>
                <a:latin typeface="Calibri Light" panose="020F0302020204030204"/>
              </a:rPr>
              <a:t>Programa 1: Protección y Conservación del Recurso Hídrico</a:t>
            </a:r>
          </a:p>
          <a:p>
            <a:pPr marL="0" marR="0" lvl="0" indent="0" algn="l" defTabSz="914400" rtl="0" eaLnBrk="1" fontAlgn="auto" latinLnBrk="0" hangingPunct="1">
              <a:lnSpc>
                <a:spcPct val="90000"/>
              </a:lnSpc>
              <a:spcBef>
                <a:spcPct val="0"/>
              </a:spcBef>
              <a:spcAft>
                <a:spcPts val="0"/>
              </a:spcAft>
              <a:buClrTx/>
              <a:buSzTx/>
              <a:buFontTx/>
              <a:buNone/>
              <a:tabLst/>
              <a:defRPr/>
            </a:pPr>
            <a:r>
              <a:rPr lang="es-CO" sz="3200" spc="-100" dirty="0" smtClean="0">
                <a:latin typeface="Calibri Light" panose="020F0302020204030204"/>
              </a:rPr>
              <a:t> </a:t>
            </a:r>
            <a:endParaRPr kumimoji="0" lang="es-CO" sz="3200" b="0" i="0" u="none" strike="noStrike" kern="1200" cap="none" spc="-100" normalizeH="0" baseline="0" noProof="0" dirty="0">
              <a:ln>
                <a:noFill/>
              </a:ln>
              <a:effectLst/>
              <a:uLnTx/>
              <a:uFillTx/>
              <a:latin typeface="Calibri Light" panose="020F0302020204030204"/>
              <a:ea typeface="+mj-ea"/>
              <a:cs typeface="+mj-cs"/>
            </a:endParaRPr>
          </a:p>
        </p:txBody>
      </p:sp>
      <p:pic>
        <p:nvPicPr>
          <p:cNvPr id="6" name="5 Imagen" descr="RFPR Alto de San Miguel-Caldas.jpg"/>
          <p:cNvPicPr>
            <a:picLocks noChangeAspect="1"/>
          </p:cNvPicPr>
          <p:nvPr/>
        </p:nvPicPr>
        <p:blipFill>
          <a:blip r:embed="rId2" cstate="print"/>
          <a:stretch>
            <a:fillRect/>
          </a:stretch>
        </p:blipFill>
        <p:spPr>
          <a:xfrm>
            <a:off x="7083050" y="1593447"/>
            <a:ext cx="3388329" cy="2259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Imagen" descr="DMI Cacica_Nor+¡a-Anor+¡ 4.jpg"/>
          <p:cNvPicPr>
            <a:picLocks noChangeAspect="1"/>
          </p:cNvPicPr>
          <p:nvPr/>
        </p:nvPicPr>
        <p:blipFill>
          <a:blip r:embed="rId3" cstate="print"/>
          <a:stretch>
            <a:fillRect/>
          </a:stretch>
        </p:blipFill>
        <p:spPr>
          <a:xfrm>
            <a:off x="8438709" y="3296631"/>
            <a:ext cx="3047603" cy="2032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4268700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TotalTime>
  <Words>2809</Words>
  <Application>Microsoft Office PowerPoint</Application>
  <PresentationFormat>Personalizado</PresentationFormat>
  <Paragraphs>488</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LSALINASG</cp:lastModifiedBy>
  <cp:revision>74</cp:revision>
  <dcterms:created xsi:type="dcterms:W3CDTF">2017-12-12T20:38:39Z</dcterms:created>
  <dcterms:modified xsi:type="dcterms:W3CDTF">2018-03-12T16:02:07Z</dcterms:modified>
</cp:coreProperties>
</file>